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8" r:id="rId2"/>
  </p:sldMasterIdLst>
  <p:notesMasterIdLst>
    <p:notesMasterId r:id="rId26"/>
  </p:notesMasterIdLst>
  <p:handoutMasterIdLst>
    <p:handoutMasterId r:id="rId27"/>
  </p:handoutMasterIdLst>
  <p:sldIdLst>
    <p:sldId id="1275" r:id="rId3"/>
    <p:sldId id="1928" r:id="rId4"/>
    <p:sldId id="1929" r:id="rId5"/>
    <p:sldId id="1921" r:id="rId6"/>
    <p:sldId id="1291" r:id="rId7"/>
    <p:sldId id="1421" r:id="rId8"/>
    <p:sldId id="1321" r:id="rId9"/>
    <p:sldId id="1292" r:id="rId10"/>
    <p:sldId id="1293" r:id="rId11"/>
    <p:sldId id="1325" r:id="rId12"/>
    <p:sldId id="1922" r:id="rId13"/>
    <p:sldId id="1301" r:id="rId14"/>
    <p:sldId id="1326" r:id="rId15"/>
    <p:sldId id="1332" r:id="rId16"/>
    <p:sldId id="1923" r:id="rId17"/>
    <p:sldId id="1302" r:id="rId18"/>
    <p:sldId id="1422" r:id="rId19"/>
    <p:sldId id="1925" r:id="rId20"/>
    <p:sldId id="1423" r:id="rId21"/>
    <p:sldId id="281" r:id="rId22"/>
    <p:sldId id="278" r:id="rId23"/>
    <p:sldId id="279" r:id="rId24"/>
    <p:sldId id="193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ry ten Kate" initials="KtK" lastIdx="1" clrIdx="0">
    <p:extLst>
      <p:ext uri="{19B8F6BF-5375-455C-9EA6-DF929625EA0E}">
        <p15:presenceInfo xmlns:p15="http://schemas.microsoft.com/office/powerpoint/2012/main" userId="699bd6b92490cd22" providerId="Windows Live"/>
      </p:ext>
    </p:extLst>
  </p:cmAuthor>
  <p:cmAuthor id="2" name="Amrei Von Hase" initials="avh" lastIdx="8" clrIdx="1"/>
  <p:cmAuthor id="3" name="Amrei von Hase" initials="AvH" lastIdx="51" clrIdx="2">
    <p:extLst>
      <p:ext uri="{19B8F6BF-5375-455C-9EA6-DF929625EA0E}">
        <p15:presenceInfo xmlns:p15="http://schemas.microsoft.com/office/powerpoint/2012/main" userId="S-1-5-21-1663678848-3357185033-1859186257-1129" providerId="AD"/>
      </p:ext>
    </p:extLst>
  </p:cmAuthor>
  <p:cmAuthor id="4" name="Kerry ten Kate" initials="KtK [2]" lastIdx="1" clrIdx="3">
    <p:extLst>
      <p:ext uri="{19B8F6BF-5375-455C-9EA6-DF929625EA0E}">
        <p15:presenceInfo xmlns:p15="http://schemas.microsoft.com/office/powerpoint/2012/main" userId="S::ktenkate@forest-trends.org::67650bd9-cb32-4116-a6be-54fa681420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A32"/>
    <a:srgbClr val="CC0000"/>
    <a:srgbClr val="009999"/>
    <a:srgbClr val="CC6600"/>
    <a:srgbClr val="D183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58" autoAdjust="0"/>
    <p:restoredTop sz="91383" autoAdjust="0"/>
  </p:normalViewPr>
  <p:slideViewPr>
    <p:cSldViewPr snapToGrid="0">
      <p:cViewPr varScale="1">
        <p:scale>
          <a:sx n="79" d="100"/>
          <a:sy n="79" d="100"/>
        </p:scale>
        <p:origin x="180" y="64"/>
      </p:cViewPr>
      <p:guideLst>
        <p:guide orient="horz" pos="2136"/>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47" d="100"/>
          <a:sy n="47" d="100"/>
        </p:scale>
        <p:origin x="2718"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8A64B0-8820-4446-B3FC-6DCE973207B7}" type="datetimeFigureOut">
              <a:rPr lang="en-US" smtClean="0"/>
              <a:t>2/17/2020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6DBFDE-8350-4B9E-8EB9-12048A222405}" type="slidenum">
              <a:rPr lang="en-US" smtClean="0"/>
              <a:t>‹#›</a:t>
            </a:fld>
            <a:endParaRPr lang="en-US"/>
          </a:p>
        </p:txBody>
      </p:sp>
    </p:spTree>
    <p:extLst>
      <p:ext uri="{BB962C8B-B14F-4D97-AF65-F5344CB8AC3E}">
        <p14:creationId xmlns:p14="http://schemas.microsoft.com/office/powerpoint/2010/main" val="108647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02FDA-DE64-40F6-8637-324925CF600C}" type="datetimeFigureOut">
              <a:rPr lang="en-GB" smtClean="0"/>
              <a:t>17/02/2020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DAD05-9F8E-438F-8658-A195C587F6E1}" type="slidenum">
              <a:rPr lang="en-GB" smtClean="0"/>
              <a:t>‹#›</a:t>
            </a:fld>
            <a:endParaRPr lang="en-GB"/>
          </a:p>
        </p:txBody>
      </p:sp>
    </p:spTree>
    <p:extLst>
      <p:ext uri="{BB962C8B-B14F-4D97-AF65-F5344CB8AC3E}">
        <p14:creationId xmlns:p14="http://schemas.microsoft.com/office/powerpoint/2010/main" val="3399442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DAD05-9F8E-438F-8658-A195C587F6E1}" type="slidenum">
              <a:rPr lang="en-GB" smtClean="0"/>
              <a:t>1</a:t>
            </a:fld>
            <a:endParaRPr lang="en-GB"/>
          </a:p>
        </p:txBody>
      </p:sp>
    </p:spTree>
    <p:extLst>
      <p:ext uri="{BB962C8B-B14F-4D97-AF65-F5344CB8AC3E}">
        <p14:creationId xmlns:p14="http://schemas.microsoft.com/office/powerpoint/2010/main" val="727246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FA0FC43C-2C6D-4538-B28E-7C27247A7658}" type="slidenum">
              <a:rPr lang="en-US" smtClean="0"/>
              <a:pPr>
                <a:defRPr/>
              </a:pPr>
              <a:t>10</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marL="285750" lvl="1" indent="-285750">
              <a:spcBef>
                <a:spcPts val="800"/>
              </a:spcBef>
              <a:buFont typeface="Arial" panose="020B0604020202020204" pitchFamily="34" charset="0"/>
              <a:buChar char="•"/>
            </a:pPr>
            <a:r>
              <a:rPr lang="en-US" sz="1000" dirty="0">
                <a:solidFill>
                  <a:srgbClr val="00B050"/>
                </a:solidFill>
              </a:rPr>
              <a:t>Landscape level planning &amp; site selection:  </a:t>
            </a:r>
            <a:r>
              <a:rPr lang="en-US" sz="1000" b="0" dirty="0"/>
              <a:t>to guide alternatives analyses, impact assessment, mitigation design and siting of development activities and conservation activities</a:t>
            </a:r>
          </a:p>
          <a:p>
            <a:pPr marL="288925" lvl="1" indent="-288925">
              <a:spcBef>
                <a:spcPts val="800"/>
              </a:spcBef>
              <a:buFont typeface="Arial" panose="020B0604020202020204" pitchFamily="34" charset="0"/>
              <a:buChar char="•"/>
            </a:pPr>
            <a:r>
              <a:rPr lang="en-US" sz="1000" dirty="0">
                <a:solidFill>
                  <a:srgbClr val="FFC000"/>
                </a:solidFill>
              </a:rPr>
              <a:t>Mitigation hierarchy: </a:t>
            </a:r>
          </a:p>
          <a:p>
            <a:pPr marL="746125" lvl="2" indent="-288925">
              <a:spcBef>
                <a:spcPts val="300"/>
              </a:spcBef>
              <a:buFont typeface="Arial" panose="020B0604020202020204" pitchFamily="34" charset="0"/>
              <a:buChar char="•"/>
            </a:pPr>
            <a:r>
              <a:rPr lang="en-US" sz="1000" dirty="0">
                <a:solidFill>
                  <a:srgbClr val="FFC000"/>
                </a:solidFill>
              </a:rPr>
              <a:t>Avoidance:  </a:t>
            </a:r>
            <a:r>
              <a:rPr lang="en-US" sz="1000" b="0" dirty="0"/>
              <a:t>alternatives analyses; No Go option and criteria; Non-</a:t>
            </a:r>
            <a:r>
              <a:rPr lang="en-US" sz="1000" b="0" dirty="0" err="1"/>
              <a:t>offsetable</a:t>
            </a:r>
            <a:r>
              <a:rPr lang="en-US" sz="1000" b="0" dirty="0"/>
              <a:t> impacts &amp; limits; avoidance measures for particular projects</a:t>
            </a:r>
          </a:p>
          <a:p>
            <a:pPr marL="746125" lvl="2" indent="-288925">
              <a:spcBef>
                <a:spcPts val="300"/>
              </a:spcBef>
              <a:buFont typeface="Arial" panose="020B0604020202020204" pitchFamily="34" charset="0"/>
              <a:buChar char="•"/>
            </a:pPr>
            <a:r>
              <a:rPr lang="en-US" sz="1000" dirty="0" err="1">
                <a:solidFill>
                  <a:srgbClr val="FFC000"/>
                </a:solidFill>
              </a:rPr>
              <a:t>Minimisation</a:t>
            </a:r>
            <a:r>
              <a:rPr lang="en-US" sz="1000" dirty="0">
                <a:solidFill>
                  <a:srgbClr val="FFC000"/>
                </a:solidFill>
              </a:rPr>
              <a:t>:  </a:t>
            </a:r>
            <a:r>
              <a:rPr lang="en-US" sz="1000" b="0" dirty="0"/>
              <a:t>realistic planning, equipment and management to reduce impacts on biodiversity (avoiding the ‘Mitigation Myth’)</a:t>
            </a:r>
          </a:p>
          <a:p>
            <a:pPr marL="746125" lvl="2" indent="-288925">
              <a:spcBef>
                <a:spcPts val="300"/>
              </a:spcBef>
              <a:buFont typeface="Arial" panose="020B0604020202020204" pitchFamily="34" charset="0"/>
              <a:buChar char="•"/>
            </a:pPr>
            <a:r>
              <a:rPr lang="en-US" sz="1000" dirty="0">
                <a:solidFill>
                  <a:srgbClr val="FFC000"/>
                </a:solidFill>
              </a:rPr>
              <a:t>Restoration/rehabilitation on-site:  </a:t>
            </a:r>
            <a:r>
              <a:rPr lang="en-US" sz="1000" b="0" dirty="0"/>
              <a:t>measures to repair ecosystem processes, productivity &amp; services, and sometimes to re-establish species composition &amp;community structure in areas affected by development.</a:t>
            </a:r>
          </a:p>
          <a:p>
            <a:pPr marL="746125" lvl="2" indent="-288925">
              <a:spcBef>
                <a:spcPts val="300"/>
              </a:spcBef>
              <a:buFont typeface="Arial" panose="020B0604020202020204" pitchFamily="34" charset="0"/>
              <a:buChar char="•"/>
            </a:pPr>
            <a:r>
              <a:rPr lang="en-US" sz="1000" dirty="0">
                <a:solidFill>
                  <a:srgbClr val="FFC000"/>
                </a:solidFill>
              </a:rPr>
              <a:t>Biodiversity offsets:  </a:t>
            </a:r>
            <a:r>
              <a:rPr lang="en-US" sz="1000" b="0" dirty="0"/>
              <a:t>measurable conservation outcomes tackling residual impacts (after avoidance, </a:t>
            </a:r>
            <a:r>
              <a:rPr lang="en-US" sz="1000" b="0" dirty="0" err="1"/>
              <a:t>minimisation</a:t>
            </a:r>
            <a:r>
              <a:rPr lang="en-US" sz="1000" b="0" dirty="0"/>
              <a:t>, resto/rehab) to achieve NNL/NG.</a:t>
            </a:r>
          </a:p>
          <a:p>
            <a:pPr marL="285750" indent="-285750">
              <a:spcBef>
                <a:spcPts val="800"/>
              </a:spcBef>
              <a:buFont typeface="Arial" panose="020B0604020202020204" pitchFamily="34" charset="0"/>
              <a:buChar char="•"/>
            </a:pPr>
            <a:r>
              <a:rPr lang="en-US" sz="1000" dirty="0">
                <a:solidFill>
                  <a:srgbClr val="00B0F0"/>
                </a:solidFill>
              </a:rPr>
              <a:t>FPIC: </a:t>
            </a:r>
            <a:r>
              <a:rPr lang="en-GB" sz="1000" b="0" dirty="0"/>
              <a:t>A right and process, where a project affects the lives, livelihoods, lands and territories of indigenous peoples, sometimes extended to local communities. A good faith negotiation between a developer and affected communities in which a mutually accepted process &amp; evidence of agreement are documented.  See IFC Performance Standard 7.  </a:t>
            </a:r>
            <a:endParaRPr lang="en-US" sz="1000" b="0" dirty="0"/>
          </a:p>
          <a:p>
            <a:pPr marL="285750" indent="-285750">
              <a:spcBef>
                <a:spcPts val="800"/>
              </a:spcBef>
              <a:buFont typeface="Arial" panose="020B0604020202020204" pitchFamily="34" charset="0"/>
              <a:buChar char="•"/>
            </a:pPr>
            <a:r>
              <a:rPr lang="en-US" sz="1000" dirty="0">
                <a:solidFill>
                  <a:srgbClr val="7030A0"/>
                </a:solidFill>
              </a:rPr>
              <a:t>Metrics: </a:t>
            </a:r>
            <a:r>
              <a:rPr lang="en-US" sz="1000" b="0" dirty="0"/>
              <a:t>the measures of how much biodiversity is lost, gained or exchanged, such as measures combining area x condition and measures for particular species’ populations. </a:t>
            </a:r>
          </a:p>
          <a:p>
            <a:pPr marL="285750" indent="-285750">
              <a:spcBef>
                <a:spcPts val="800"/>
              </a:spcBef>
              <a:buFont typeface="Arial" panose="020B0604020202020204" pitchFamily="34" charset="0"/>
              <a:buChar char="•"/>
            </a:pPr>
            <a:r>
              <a:rPr lang="en-US" sz="1000" dirty="0">
                <a:solidFill>
                  <a:srgbClr val="C00000"/>
                </a:solidFill>
              </a:rPr>
              <a:t>Exchange rules: </a:t>
            </a:r>
            <a:r>
              <a:rPr lang="en-GB" sz="1000" b="0" dirty="0"/>
              <a:t>defining which components of biodiversity can &amp; cannot be substituted for others in a biodiversity offset.  Often ‘like-for-like or better’, allowing ‘trading up’. </a:t>
            </a:r>
            <a:endParaRPr lang="en-US" sz="1000" b="0" dirty="0"/>
          </a:p>
          <a:p>
            <a:pPr marL="914400" lvl="1" indent="-796925">
              <a:spcBef>
                <a:spcPts val="800"/>
              </a:spcBef>
            </a:pPr>
            <a:r>
              <a:rPr lang="en-US" sz="1000" dirty="0">
                <a:solidFill>
                  <a:srgbClr val="0070C0"/>
                </a:solidFill>
              </a:rPr>
              <a:t>….. Establishing these takes land-use planning, law, policy, biodiversity data, mapping and human and institutional capacity</a:t>
            </a:r>
          </a:p>
          <a:p>
            <a:endParaRPr lang="es-ES" dirty="0"/>
          </a:p>
        </p:txBody>
      </p:sp>
    </p:spTree>
    <p:extLst>
      <p:ext uri="{BB962C8B-B14F-4D97-AF65-F5344CB8AC3E}">
        <p14:creationId xmlns:p14="http://schemas.microsoft.com/office/powerpoint/2010/main" val="1432253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DAD05-9F8E-438F-8658-A195C587F6E1}" type="slidenum">
              <a:rPr lang="en-GB" smtClean="0"/>
              <a:t>11</a:t>
            </a:fld>
            <a:endParaRPr lang="en-GB"/>
          </a:p>
        </p:txBody>
      </p:sp>
    </p:spTree>
    <p:extLst>
      <p:ext uri="{BB962C8B-B14F-4D97-AF65-F5344CB8AC3E}">
        <p14:creationId xmlns:p14="http://schemas.microsoft.com/office/powerpoint/2010/main" val="4102316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GB" dirty="0"/>
          </a:p>
        </p:txBody>
      </p:sp>
      <p:sp>
        <p:nvSpPr>
          <p:cNvPr id="4" name="Slide Number Placeholder 3"/>
          <p:cNvSpPr>
            <a:spLocks noGrp="1"/>
          </p:cNvSpPr>
          <p:nvPr>
            <p:ph type="sldNum" sz="quarter" idx="5"/>
          </p:nvPr>
        </p:nvSpPr>
        <p:spPr/>
        <p:txBody>
          <a:bodyPr/>
          <a:lstStyle/>
          <a:p>
            <a:pPr>
              <a:defRPr/>
            </a:pPr>
            <a:fld id="{4DA5C8CC-0FC7-4228-A025-F29CF1BF83A1}"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4101351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FA0FC43C-2C6D-4538-B28E-7C27247A7658}" type="slidenum">
              <a:rPr lang="en-US" smtClean="0"/>
              <a:pPr>
                <a:defRPr/>
              </a:pPr>
              <a:t>13</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marL="285750" indent="-285750">
              <a:spcBef>
                <a:spcPts val="1200"/>
              </a:spcBef>
              <a:buFont typeface="Arial" panose="020B0604020202020204" pitchFamily="34" charset="0"/>
              <a:buChar char="•"/>
            </a:pPr>
            <a:r>
              <a:rPr lang="en-US" sz="1000" dirty="0">
                <a:solidFill>
                  <a:srgbClr val="0070C0"/>
                </a:solidFill>
              </a:rPr>
              <a:t>Policy:</a:t>
            </a:r>
            <a:r>
              <a:rPr lang="en-US" sz="1000" b="0" dirty="0">
                <a:solidFill>
                  <a:srgbClr val="0070C0"/>
                </a:solidFill>
              </a:rPr>
              <a:t> </a:t>
            </a:r>
            <a:r>
              <a:rPr lang="en-US" sz="1000" b="0" dirty="0"/>
              <a:t>Policy statement, often with reference to a set of principles, and explanation of how government will put this into practice:</a:t>
            </a:r>
          </a:p>
          <a:p>
            <a:pPr marL="742950" lvl="1" indent="-285750">
              <a:buFont typeface="Arial" panose="020B0604020202020204" pitchFamily="34" charset="0"/>
              <a:buChar char="•"/>
            </a:pPr>
            <a:r>
              <a:rPr lang="en-US" sz="1000" dirty="0">
                <a:solidFill>
                  <a:srgbClr val="0070C0"/>
                </a:solidFill>
              </a:rPr>
              <a:t>Context:</a:t>
            </a:r>
            <a:r>
              <a:rPr lang="en-US" sz="1000" dirty="0"/>
              <a:t> </a:t>
            </a:r>
            <a:r>
              <a:rPr lang="en-US" sz="1000" b="0" dirty="0">
                <a:solidFill>
                  <a:schemeClr val="tx2">
                    <a:lumMod val="60000"/>
                    <a:lumOff val="40000"/>
                  </a:schemeClr>
                </a:solidFill>
              </a:rPr>
              <a:t>Background &amp; rationale; reference to existing relevant policies and laws</a:t>
            </a:r>
            <a:r>
              <a:rPr lang="en-US" sz="1000" b="0" dirty="0"/>
              <a:t>. </a:t>
            </a:r>
          </a:p>
          <a:p>
            <a:pPr marL="742950" lvl="1" indent="-285750">
              <a:buFont typeface="Arial" panose="020B0604020202020204" pitchFamily="34" charset="0"/>
              <a:buChar char="•"/>
            </a:pPr>
            <a:r>
              <a:rPr lang="en-US" sz="1000" dirty="0">
                <a:solidFill>
                  <a:srgbClr val="0070C0"/>
                </a:solidFill>
              </a:rPr>
              <a:t>Policy commitments: </a:t>
            </a:r>
          </a:p>
          <a:p>
            <a:pPr marL="1200150" lvl="2" indent="-285750">
              <a:buFont typeface="Arial" panose="020B0604020202020204" pitchFamily="34" charset="0"/>
              <a:buChar char="•"/>
            </a:pPr>
            <a:r>
              <a:rPr lang="en-US" sz="1000" b="0" dirty="0">
                <a:solidFill>
                  <a:schemeClr val="tx2">
                    <a:lumMod val="60000"/>
                    <a:lumOff val="40000"/>
                  </a:schemeClr>
                </a:solidFill>
              </a:rPr>
              <a:t>Clarify goal, for instance NNL/NG of biodiversity</a:t>
            </a:r>
          </a:p>
          <a:p>
            <a:pPr marL="1200150" lvl="2" indent="-285750">
              <a:buFont typeface="Arial" panose="020B0604020202020204" pitchFamily="34" charset="0"/>
              <a:buChar char="•"/>
            </a:pPr>
            <a:r>
              <a:rPr lang="en-US" sz="1000" b="0" dirty="0">
                <a:solidFill>
                  <a:schemeClr val="tx2">
                    <a:lumMod val="60000"/>
                    <a:lumOff val="40000"/>
                  </a:schemeClr>
                </a:solidFill>
              </a:rPr>
              <a:t>Other specific commitments to aspects of the mechanism e.g. exchange rules and </a:t>
            </a:r>
            <a:r>
              <a:rPr lang="en-US" sz="1000" b="0" dirty="0" err="1">
                <a:solidFill>
                  <a:schemeClr val="tx2">
                    <a:lumMod val="60000"/>
                    <a:lumOff val="40000"/>
                  </a:schemeClr>
                </a:solidFill>
              </a:rPr>
              <a:t>additionality</a:t>
            </a:r>
            <a:r>
              <a:rPr lang="en-US" sz="1000" b="0" dirty="0">
                <a:solidFill>
                  <a:schemeClr val="tx2">
                    <a:lumMod val="60000"/>
                    <a:lumOff val="40000"/>
                  </a:schemeClr>
                </a:solidFill>
              </a:rPr>
              <a:t>. </a:t>
            </a:r>
          </a:p>
          <a:p>
            <a:pPr marL="1200150" lvl="2" indent="-285750">
              <a:buFont typeface="Arial" panose="020B0604020202020204" pitchFamily="34" charset="0"/>
              <a:buChar char="•"/>
            </a:pPr>
            <a:r>
              <a:rPr lang="en-US" sz="1000" b="0" dirty="0">
                <a:solidFill>
                  <a:schemeClr val="tx2">
                    <a:lumMod val="60000"/>
                    <a:lumOff val="40000"/>
                  </a:schemeClr>
                </a:solidFill>
              </a:rPr>
              <a:t>Can set out existing commitments in related areas, e.g. compliance with law on EIA, planning, protected areas, FPIC, etc. </a:t>
            </a:r>
          </a:p>
          <a:p>
            <a:pPr marL="742950" lvl="1" indent="-285750">
              <a:buFont typeface="Arial" panose="020B0604020202020204" pitchFamily="34" charset="0"/>
              <a:buChar char="•"/>
            </a:pPr>
            <a:r>
              <a:rPr lang="en-US" sz="1000" dirty="0">
                <a:solidFill>
                  <a:srgbClr val="0070C0"/>
                </a:solidFill>
              </a:rPr>
              <a:t>Authority: </a:t>
            </a:r>
            <a:r>
              <a:rPr lang="en-US" sz="1000" b="0" dirty="0">
                <a:solidFill>
                  <a:schemeClr val="tx2">
                    <a:lumMod val="60000"/>
                    <a:lumOff val="40000"/>
                  </a:schemeClr>
                </a:solidFill>
              </a:rPr>
              <a:t>The policy should clarify whether it is mandatory or voluntary and (if the former) how it is established in law</a:t>
            </a:r>
          </a:p>
          <a:p>
            <a:pPr marL="285750" indent="-285750">
              <a:buFont typeface="Arial" panose="020B0604020202020204" pitchFamily="34" charset="0"/>
              <a:buChar char="•"/>
            </a:pPr>
            <a:endParaRPr lang="en-US" sz="1000" b="0" dirty="0">
              <a:solidFill>
                <a:schemeClr val="tx2">
                  <a:lumMod val="60000"/>
                  <a:lumOff val="40000"/>
                </a:schemeClr>
              </a:solidFill>
            </a:endParaRPr>
          </a:p>
          <a:p>
            <a:pPr marL="285750" indent="-285750">
              <a:spcBef>
                <a:spcPts val="1200"/>
              </a:spcBef>
              <a:buFont typeface="Arial" panose="020B0604020202020204" pitchFamily="34" charset="0"/>
              <a:buChar char="•"/>
            </a:pPr>
            <a:r>
              <a:rPr lang="en-US" sz="1000" dirty="0">
                <a:solidFill>
                  <a:schemeClr val="accent6">
                    <a:lumMod val="75000"/>
                  </a:schemeClr>
                </a:solidFill>
              </a:rPr>
              <a:t>Legal basis</a:t>
            </a:r>
            <a:r>
              <a:rPr lang="en-US" sz="1000" dirty="0"/>
              <a:t>: </a:t>
            </a:r>
            <a:r>
              <a:rPr lang="en-US" sz="1000" b="0" dirty="0"/>
              <a:t>Law and regulations giving effect to the policy (when needed); </a:t>
            </a:r>
          </a:p>
          <a:p>
            <a:pPr marL="285750" indent="-285750">
              <a:spcBef>
                <a:spcPts val="1200"/>
              </a:spcBef>
              <a:buFont typeface="Arial" panose="020B0604020202020204" pitchFamily="34" charset="0"/>
              <a:buChar char="•"/>
            </a:pPr>
            <a:r>
              <a:rPr lang="en-US" sz="1000" dirty="0">
                <a:solidFill>
                  <a:srgbClr val="00B050"/>
                </a:solidFill>
              </a:rPr>
              <a:t>Guidelines </a:t>
            </a:r>
            <a:r>
              <a:rPr lang="en-US" sz="1000" b="0" dirty="0"/>
              <a:t>on how to apply the policy, including process and content;</a:t>
            </a:r>
          </a:p>
          <a:p>
            <a:pPr marL="285750" indent="-285750">
              <a:spcBef>
                <a:spcPts val="1200"/>
              </a:spcBef>
              <a:buFont typeface="Arial" panose="020B0604020202020204" pitchFamily="34" charset="0"/>
              <a:buChar char="•"/>
            </a:pPr>
            <a:r>
              <a:rPr lang="en-US" sz="1000" dirty="0">
                <a:solidFill>
                  <a:srgbClr val="FFC000"/>
                </a:solidFill>
              </a:rPr>
              <a:t>Standards</a:t>
            </a:r>
            <a:r>
              <a:rPr lang="en-US" sz="1000" b="0" dirty="0">
                <a:solidFill>
                  <a:srgbClr val="FFC000"/>
                </a:solidFill>
              </a:rPr>
              <a:t> </a:t>
            </a:r>
            <a:r>
              <a:rPr lang="en-US" sz="1000" b="0" dirty="0"/>
              <a:t>for government and those affected by the policy; and </a:t>
            </a:r>
          </a:p>
          <a:p>
            <a:pPr marL="285750" indent="-285750">
              <a:spcBef>
                <a:spcPts val="1200"/>
              </a:spcBef>
              <a:buFont typeface="Arial" panose="020B0604020202020204" pitchFamily="34" charset="0"/>
              <a:buChar char="•"/>
            </a:pPr>
            <a:r>
              <a:rPr lang="en-US" sz="1000" dirty="0">
                <a:solidFill>
                  <a:srgbClr val="7030A0"/>
                </a:solidFill>
              </a:rPr>
              <a:t>Institutional framework: </a:t>
            </a:r>
            <a:r>
              <a:rPr lang="en-US" sz="1000" b="0" dirty="0"/>
              <a:t>to put the policy into effect:</a:t>
            </a:r>
          </a:p>
          <a:p>
            <a:pPr marL="742950" lvl="1" indent="-285750">
              <a:buFont typeface="Arial" panose="020B0604020202020204" pitchFamily="34" charset="0"/>
              <a:buChar char="•"/>
            </a:pPr>
            <a:r>
              <a:rPr lang="en-US" sz="1000" dirty="0">
                <a:solidFill>
                  <a:srgbClr val="7030A0"/>
                </a:solidFill>
              </a:rPr>
              <a:t>Governance arrangements</a:t>
            </a:r>
          </a:p>
          <a:p>
            <a:pPr marL="742950" lvl="1" indent="-285750">
              <a:buFont typeface="Arial" panose="020B0604020202020204" pitchFamily="34" charset="0"/>
              <a:buChar char="•"/>
            </a:pPr>
            <a:r>
              <a:rPr lang="en-US" sz="1000" dirty="0">
                <a:solidFill>
                  <a:srgbClr val="7030A0"/>
                </a:solidFill>
              </a:rPr>
              <a:t>Mechanisms &amp; tools</a:t>
            </a:r>
            <a:r>
              <a:rPr lang="en-US" sz="1000" b="0" dirty="0">
                <a:solidFill>
                  <a:srgbClr val="7030A0"/>
                </a:solidFill>
              </a:rPr>
              <a:t>, e.g. conservation covenants; trust funds</a:t>
            </a:r>
          </a:p>
          <a:p>
            <a:pPr marL="742950" lvl="1" indent="-285750">
              <a:buFont typeface="Arial" panose="020B0604020202020204" pitchFamily="34" charset="0"/>
              <a:buChar char="•"/>
            </a:pPr>
            <a:r>
              <a:rPr lang="en-US" sz="1000" dirty="0">
                <a:solidFill>
                  <a:srgbClr val="7030A0"/>
                </a:solidFill>
              </a:rPr>
              <a:t>Institutions, </a:t>
            </a:r>
            <a:r>
              <a:rPr lang="en-US" sz="1000" b="0" dirty="0">
                <a:solidFill>
                  <a:srgbClr val="7030A0"/>
                </a:solidFill>
              </a:rPr>
              <a:t>e.g. NNL Unit; inter-departmental committee for coordinated land-use planning</a:t>
            </a:r>
            <a:r>
              <a:rPr lang="en-US" sz="1000" dirty="0">
                <a:solidFill>
                  <a:srgbClr val="7030A0"/>
                </a:solidFill>
              </a:rPr>
              <a:t>.</a:t>
            </a:r>
          </a:p>
          <a:p>
            <a:pPr marL="285750" indent="-285750">
              <a:spcBef>
                <a:spcPts val="1200"/>
              </a:spcBef>
              <a:buFont typeface="Arial" panose="020B0604020202020204" pitchFamily="34" charset="0"/>
              <a:buChar char="•"/>
            </a:pPr>
            <a:endParaRPr lang="en-US" sz="1000" b="0" dirty="0"/>
          </a:p>
          <a:p>
            <a:endParaRPr lang="es-ES" sz="1000" dirty="0"/>
          </a:p>
        </p:txBody>
      </p:sp>
    </p:spTree>
    <p:extLst>
      <p:ext uri="{BB962C8B-B14F-4D97-AF65-F5344CB8AC3E}">
        <p14:creationId xmlns:p14="http://schemas.microsoft.com/office/powerpoint/2010/main" val="1341578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GB" b="1" i="1"/>
          </a:p>
          <a:p>
            <a:endParaRPr lang="en-US"/>
          </a:p>
          <a:p>
            <a:endParaRPr lang="en-GB"/>
          </a:p>
        </p:txBody>
      </p:sp>
      <p:sp>
        <p:nvSpPr>
          <p:cNvPr id="4" name="Slide Number Placeholder 3"/>
          <p:cNvSpPr>
            <a:spLocks noGrp="1"/>
          </p:cNvSpPr>
          <p:nvPr>
            <p:ph type="sldNum" sz="quarter" idx="5"/>
          </p:nvPr>
        </p:nvSpPr>
        <p:spPr/>
        <p:txBody>
          <a:bodyPr/>
          <a:lstStyle/>
          <a:p>
            <a:pPr>
              <a:defRPr/>
            </a:pPr>
            <a:fld id="{4DA5C8CC-0FC7-4228-A025-F29CF1BF83A1}" type="slidenum">
              <a:rPr lang="en-US" smtClean="0"/>
              <a:pPr>
                <a:defRPr/>
              </a:pPr>
              <a:t>14</a:t>
            </a:fld>
            <a:endParaRPr lang="en-US"/>
          </a:p>
        </p:txBody>
      </p:sp>
    </p:spTree>
    <p:extLst>
      <p:ext uri="{BB962C8B-B14F-4D97-AF65-F5344CB8AC3E}">
        <p14:creationId xmlns:p14="http://schemas.microsoft.com/office/powerpoint/2010/main" val="4122324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DAD05-9F8E-438F-8658-A195C587F6E1}" type="slidenum">
              <a:rPr lang="en-GB" smtClean="0"/>
              <a:t>15</a:t>
            </a:fld>
            <a:endParaRPr lang="en-GB"/>
          </a:p>
        </p:txBody>
      </p:sp>
    </p:spTree>
    <p:extLst>
      <p:ext uri="{BB962C8B-B14F-4D97-AF65-F5344CB8AC3E}">
        <p14:creationId xmlns:p14="http://schemas.microsoft.com/office/powerpoint/2010/main" val="1675541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GB" dirty="0"/>
          </a:p>
        </p:txBody>
      </p:sp>
      <p:sp>
        <p:nvSpPr>
          <p:cNvPr id="4" name="Slide Number Placeholder 3"/>
          <p:cNvSpPr>
            <a:spLocks noGrp="1"/>
          </p:cNvSpPr>
          <p:nvPr>
            <p:ph type="sldNum" sz="quarter" idx="5"/>
          </p:nvPr>
        </p:nvSpPr>
        <p:spPr/>
        <p:txBody>
          <a:bodyPr/>
          <a:lstStyle/>
          <a:p>
            <a:pPr>
              <a:defRPr/>
            </a:pPr>
            <a:fld id="{4DA5C8CC-0FC7-4228-A025-F29CF1BF83A1}"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1805714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GB" dirty="0"/>
          </a:p>
        </p:txBody>
      </p:sp>
      <p:sp>
        <p:nvSpPr>
          <p:cNvPr id="4" name="Slide Number Placeholder 3"/>
          <p:cNvSpPr>
            <a:spLocks noGrp="1"/>
          </p:cNvSpPr>
          <p:nvPr>
            <p:ph type="sldNum" sz="quarter" idx="5"/>
          </p:nvPr>
        </p:nvSpPr>
        <p:spPr/>
        <p:txBody>
          <a:bodyPr/>
          <a:lstStyle/>
          <a:p>
            <a:pPr>
              <a:defRPr/>
            </a:pPr>
            <a:fld id="{4DA5C8CC-0FC7-4228-A025-F29CF1BF83A1}"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1759169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DAD05-9F8E-438F-8658-A195C587F6E1}" type="slidenum">
              <a:rPr lang="en-GB" smtClean="0"/>
              <a:t>18</a:t>
            </a:fld>
            <a:endParaRPr lang="en-GB"/>
          </a:p>
        </p:txBody>
      </p:sp>
    </p:spTree>
    <p:extLst>
      <p:ext uri="{BB962C8B-B14F-4D97-AF65-F5344CB8AC3E}">
        <p14:creationId xmlns:p14="http://schemas.microsoft.com/office/powerpoint/2010/main" val="2599428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GB" dirty="0"/>
              <a:t>See </a:t>
            </a:r>
            <a:r>
              <a:rPr lang="en-US" dirty="0"/>
              <a:t>Technical Note 12 in the Government  Roadmap – on gap analyses</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4DA5C8CC-0FC7-4228-A025-F29CF1BF83A1}"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422420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2</a:t>
            </a:fld>
            <a:endParaRPr lang="en-GB"/>
          </a:p>
        </p:txBody>
      </p:sp>
    </p:spTree>
    <p:extLst>
      <p:ext uri="{BB962C8B-B14F-4D97-AF65-F5344CB8AC3E}">
        <p14:creationId xmlns:p14="http://schemas.microsoft.com/office/powerpoint/2010/main" val="457576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20</a:t>
            </a:fld>
            <a:endParaRPr lang="en-GB"/>
          </a:p>
        </p:txBody>
      </p:sp>
    </p:spTree>
    <p:extLst>
      <p:ext uri="{BB962C8B-B14F-4D97-AF65-F5344CB8AC3E}">
        <p14:creationId xmlns:p14="http://schemas.microsoft.com/office/powerpoint/2010/main" val="3078194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21</a:t>
            </a:fld>
            <a:endParaRPr lang="en-GB"/>
          </a:p>
        </p:txBody>
      </p:sp>
    </p:spTree>
    <p:extLst>
      <p:ext uri="{BB962C8B-B14F-4D97-AF65-F5344CB8AC3E}">
        <p14:creationId xmlns:p14="http://schemas.microsoft.com/office/powerpoint/2010/main" val="217225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22</a:t>
            </a:fld>
            <a:endParaRPr lang="en-GB"/>
          </a:p>
        </p:txBody>
      </p:sp>
    </p:spTree>
    <p:extLst>
      <p:ext uri="{BB962C8B-B14F-4D97-AF65-F5344CB8AC3E}">
        <p14:creationId xmlns:p14="http://schemas.microsoft.com/office/powerpoint/2010/main" val="3723288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23</a:t>
            </a:fld>
            <a:endParaRPr lang="en-GB"/>
          </a:p>
        </p:txBody>
      </p:sp>
    </p:spTree>
    <p:extLst>
      <p:ext uri="{BB962C8B-B14F-4D97-AF65-F5344CB8AC3E}">
        <p14:creationId xmlns:p14="http://schemas.microsoft.com/office/powerpoint/2010/main" val="3483377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3</a:t>
            </a:fld>
            <a:endParaRPr lang="en-GB"/>
          </a:p>
        </p:txBody>
      </p:sp>
    </p:spTree>
    <p:extLst>
      <p:ext uri="{BB962C8B-B14F-4D97-AF65-F5344CB8AC3E}">
        <p14:creationId xmlns:p14="http://schemas.microsoft.com/office/powerpoint/2010/main" val="3385316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DAD05-9F8E-438F-8658-A195C587F6E1}" type="slidenum">
              <a:rPr lang="en-GB" smtClean="0"/>
              <a:t>4</a:t>
            </a:fld>
            <a:endParaRPr lang="en-GB"/>
          </a:p>
        </p:txBody>
      </p:sp>
    </p:spTree>
    <p:extLst>
      <p:ext uri="{BB962C8B-B14F-4D97-AF65-F5344CB8AC3E}">
        <p14:creationId xmlns:p14="http://schemas.microsoft.com/office/powerpoint/2010/main" val="1282695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GB" dirty="0"/>
              <a:t>Simply stated, Biodiversity Net Gain (BNG), also sometimes described as Net Positive Impact (NPI), means leaving biodiversity better off following development activity, compared with a clear reference scenario</a:t>
            </a:r>
          </a:p>
        </p:txBody>
      </p:sp>
      <p:sp>
        <p:nvSpPr>
          <p:cNvPr id="4" name="Slide Number Placeholder 3"/>
          <p:cNvSpPr>
            <a:spLocks noGrp="1"/>
          </p:cNvSpPr>
          <p:nvPr>
            <p:ph type="sldNum" sz="quarter" idx="5"/>
          </p:nvPr>
        </p:nvSpPr>
        <p:spPr/>
        <p:txBody>
          <a:bodyPr/>
          <a:lstStyle/>
          <a:p>
            <a:pPr>
              <a:defRPr/>
            </a:pPr>
            <a:fld id="{4DA5C8CC-0FC7-4228-A025-F29CF1BF83A1}"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3097775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GB" dirty="0"/>
              <a:t>Simply stated, Biodiversity Net Gain (BNG), also sometimes described as Net Positive Impact (NPI), means leaving biodiversity better off following development activity, compared with a clear reference scenario</a:t>
            </a:r>
          </a:p>
        </p:txBody>
      </p:sp>
      <p:sp>
        <p:nvSpPr>
          <p:cNvPr id="4" name="Slide Number Placeholder 3"/>
          <p:cNvSpPr>
            <a:spLocks noGrp="1"/>
          </p:cNvSpPr>
          <p:nvPr>
            <p:ph type="sldNum" sz="quarter" idx="5"/>
          </p:nvPr>
        </p:nvSpPr>
        <p:spPr/>
        <p:txBody>
          <a:bodyPr/>
          <a:lstStyle/>
          <a:p>
            <a:pPr>
              <a:defRPr/>
            </a:pPr>
            <a:fld id="{4DA5C8CC-0FC7-4228-A025-F29CF1BF83A1}"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1249282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p12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33" name="Google Shape;1133;p124: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a:solidFill>
                  <a:srgbClr val="000000"/>
                </a:solidFill>
                <a:latin typeface="Times New Roman"/>
                <a:ea typeface="Times New Roman"/>
                <a:cs typeface="Times New Roman"/>
                <a:sym typeface="Times New Roman"/>
              </a:rPr>
              <a:t>7</a:t>
            </a:fld>
            <a:endParaRPr sz="1200" b="0">
              <a:solidFill>
                <a:srgbClr val="000000"/>
              </a:solidFill>
              <a:latin typeface="Times New Roman"/>
              <a:ea typeface="Times New Roman"/>
              <a:cs typeface="Times New Roman"/>
              <a:sym typeface="Times New Roman"/>
            </a:endParaRPr>
          </a:p>
        </p:txBody>
      </p:sp>
      <p:sp>
        <p:nvSpPr>
          <p:cNvPr id="1134" name="Google Shape;1134;p124:notes"/>
          <p:cNvSpPr txBox="1">
            <a:spLocks noGrp="1"/>
          </p:cNvSpPr>
          <p:nvPr>
            <p:ph type="body" idx="1"/>
          </p:nvPr>
        </p:nvSpPr>
        <p:spPr>
          <a:xfrm>
            <a:off x="731520" y="4560570"/>
            <a:ext cx="5431155" cy="4211955"/>
          </a:xfrm>
          <a:prstGeom prst="rect">
            <a:avLst/>
          </a:prstGeom>
          <a:noFill/>
          <a:ln>
            <a:noFill/>
          </a:ln>
        </p:spPr>
        <p:txBody>
          <a:bodyPr spcFirstLastPara="1" wrap="square" lIns="96650" tIns="48325" rIns="96650" bIns="48325" anchor="t" anchorCtr="0">
            <a:noAutofit/>
          </a:bodyPr>
          <a:lstStyle/>
          <a:p>
            <a:pPr marL="0" marR="0" lvl="0" indent="0" algn="just" rtl="0">
              <a:lnSpc>
                <a:spcPct val="100000"/>
              </a:lnSpc>
              <a:spcBef>
                <a:spcPts val="0"/>
              </a:spcBef>
              <a:spcAft>
                <a:spcPts val="0"/>
              </a:spcAft>
              <a:buClr>
                <a:schemeClr val="dk1"/>
              </a:buClr>
              <a:buFont typeface="Times New Roman"/>
              <a:buNone/>
            </a:pPr>
            <a:r>
              <a:rPr lang="en-US" sz="1100" b="0" i="0" u="none" strike="noStrike" cap="none" dirty="0">
                <a:solidFill>
                  <a:schemeClr val="dk1"/>
                </a:solidFill>
                <a:ea typeface="Times New Roman"/>
                <a:cs typeface="Times New Roman"/>
                <a:sym typeface="Times New Roman"/>
              </a:rPr>
              <a:t>To put into context any individual project, or set of projects with potential impacts on the environment, and in particular on biodiversity it is enormously helpful to have to hand information on what is happening at a landscape level. This information will usually be the result of biodiversity assessment and planning that has been done at various scales – from the national level to the regional and landscape level.  It’s ideal if these different planning processes and scales are integrated, nested and inform each other. Coarser level information, including spatial planning at the national/regional or landscape level planning can interact with SEA and similar processes and informs site level decisions and processes for individual projects. </a:t>
            </a:r>
            <a:endParaRPr sz="1100" dirty="0"/>
          </a:p>
          <a:p>
            <a:pPr marL="0" marR="0" lvl="0" indent="0" algn="just" rtl="0">
              <a:lnSpc>
                <a:spcPct val="100000"/>
              </a:lnSpc>
              <a:spcBef>
                <a:spcPts val="0"/>
              </a:spcBef>
              <a:spcAft>
                <a:spcPts val="0"/>
              </a:spcAft>
              <a:buClr>
                <a:schemeClr val="dk1"/>
              </a:buClr>
              <a:buFont typeface="Calibri"/>
              <a:buNone/>
            </a:pPr>
            <a:endParaRPr sz="1100" b="0" i="0" u="none" strike="noStrike" cap="none" dirty="0">
              <a:solidFill>
                <a:schemeClr val="dk1"/>
              </a:solidFill>
              <a:ea typeface="Times New Roman"/>
              <a:cs typeface="Times New Roman"/>
              <a:sym typeface="Times New Roman"/>
            </a:endParaRPr>
          </a:p>
          <a:p>
            <a:pPr marL="0" marR="0" lvl="0" indent="0" algn="just" rtl="0">
              <a:lnSpc>
                <a:spcPct val="100000"/>
              </a:lnSpc>
              <a:spcBef>
                <a:spcPts val="0"/>
              </a:spcBef>
              <a:spcAft>
                <a:spcPts val="0"/>
              </a:spcAft>
              <a:buClr>
                <a:schemeClr val="dk1"/>
              </a:buClr>
              <a:buFont typeface="Times New Roman"/>
              <a:buNone/>
            </a:pPr>
            <a:r>
              <a:rPr lang="en-US" sz="1100" b="0" i="0" u="none" strike="noStrike" cap="none" dirty="0">
                <a:solidFill>
                  <a:schemeClr val="dk1"/>
                </a:solidFill>
                <a:ea typeface="Times New Roman"/>
                <a:cs typeface="Times New Roman"/>
                <a:sym typeface="Times New Roman"/>
              </a:rPr>
              <a:t>How this kind of broad-scale planning interacts with and influences the design of mitigation measures for individual projects is shown in the boxes on the RHS. At the highest level, the relevant policy framework on land use, impact assessment and offsetting will enable offsets to be aligned with biodiversity conservation goals at the national (or State) level. </a:t>
            </a:r>
            <a:endParaRPr sz="1100" dirty="0"/>
          </a:p>
          <a:p>
            <a:pPr marL="0" marR="0" lvl="0" indent="0" algn="just" rtl="0">
              <a:lnSpc>
                <a:spcPct val="100000"/>
              </a:lnSpc>
              <a:spcBef>
                <a:spcPts val="0"/>
              </a:spcBef>
              <a:spcAft>
                <a:spcPts val="0"/>
              </a:spcAft>
              <a:buClr>
                <a:schemeClr val="dk1"/>
              </a:buClr>
              <a:buFont typeface="Calibri"/>
              <a:buNone/>
            </a:pPr>
            <a:endParaRPr sz="1100" b="0" i="0" u="none" strike="noStrike" cap="none" dirty="0">
              <a:solidFill>
                <a:schemeClr val="dk1"/>
              </a:solidFill>
              <a:ea typeface="Times New Roman"/>
              <a:cs typeface="Times New Roman"/>
              <a:sym typeface="Times New Roman"/>
            </a:endParaRPr>
          </a:p>
          <a:p>
            <a:pPr marL="0" marR="0" lvl="0" indent="0" algn="just" rtl="0">
              <a:lnSpc>
                <a:spcPct val="100000"/>
              </a:lnSpc>
              <a:spcBef>
                <a:spcPts val="0"/>
              </a:spcBef>
              <a:spcAft>
                <a:spcPts val="0"/>
              </a:spcAft>
              <a:buClr>
                <a:schemeClr val="dk1"/>
              </a:buClr>
              <a:buFont typeface="Times New Roman"/>
              <a:buNone/>
            </a:pPr>
            <a:r>
              <a:rPr lang="en-US" sz="1100" b="0" i="0" u="none" strike="noStrike" cap="none" dirty="0">
                <a:solidFill>
                  <a:schemeClr val="dk1"/>
                </a:solidFill>
                <a:ea typeface="Times New Roman"/>
                <a:cs typeface="Times New Roman"/>
                <a:sym typeface="Times New Roman"/>
              </a:rPr>
              <a:t>Landscape level assessment of suitable areas for development, protection, or restoration (offset site selection) can inform where to place ‘offset receiving areas’, including the location of aggregated offsets and conservation banks.  Alongside national level planning, it will also guide where development should be avoided – i.e. high level application of the mitigation hierarchy!</a:t>
            </a:r>
            <a:endParaRPr sz="1100" dirty="0"/>
          </a:p>
          <a:p>
            <a:pPr marL="0" marR="0" lvl="0" indent="0" algn="l" rtl="0">
              <a:spcBef>
                <a:spcPts val="0"/>
              </a:spcBef>
              <a:spcAft>
                <a:spcPts val="0"/>
              </a:spcAft>
              <a:buNone/>
            </a:pPr>
            <a:endParaRPr sz="1100" b="0" i="0" u="none" strike="noStrike" cap="none" dirty="0">
              <a:solidFill>
                <a:schemeClr val="dk1"/>
              </a:solidFill>
              <a:ea typeface="Calibri"/>
              <a:cs typeface="Calibri"/>
              <a:sym typeface="Calibri"/>
            </a:endParaRPr>
          </a:p>
        </p:txBody>
      </p:sp>
    </p:spTree>
    <p:extLst>
      <p:ext uri="{BB962C8B-B14F-4D97-AF65-F5344CB8AC3E}">
        <p14:creationId xmlns:p14="http://schemas.microsoft.com/office/powerpoint/2010/main" val="2397327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GB" dirty="0"/>
          </a:p>
        </p:txBody>
      </p:sp>
      <p:sp>
        <p:nvSpPr>
          <p:cNvPr id="4" name="Slide Number Placeholder 3"/>
          <p:cNvSpPr>
            <a:spLocks noGrp="1"/>
          </p:cNvSpPr>
          <p:nvPr>
            <p:ph type="sldNum" sz="quarter" idx="5"/>
          </p:nvPr>
        </p:nvSpPr>
        <p:spPr/>
        <p:txBody>
          <a:bodyPr/>
          <a:lstStyle/>
          <a:p>
            <a:pPr>
              <a:defRPr/>
            </a:pPr>
            <a:fld id="{4DA5C8CC-0FC7-4228-A025-F29CF1BF83A1}"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4233364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GB" dirty="0"/>
          </a:p>
        </p:txBody>
      </p:sp>
      <p:sp>
        <p:nvSpPr>
          <p:cNvPr id="4" name="Slide Number Placeholder 3"/>
          <p:cNvSpPr>
            <a:spLocks noGrp="1"/>
          </p:cNvSpPr>
          <p:nvPr>
            <p:ph type="sldNum" sz="quarter" idx="5"/>
          </p:nvPr>
        </p:nvSpPr>
        <p:spPr/>
        <p:txBody>
          <a:bodyPr/>
          <a:lstStyle/>
          <a:p>
            <a:pPr>
              <a:defRPr/>
            </a:pPr>
            <a:fld id="{4DA5C8CC-0FC7-4228-A025-F29CF1BF83A1}"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178968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1"/>
            <a:ext cx="2743200" cy="365125"/>
          </a:xfrm>
          <a:prstGeom prst="rect">
            <a:avLst/>
          </a:prstGeom>
        </p:spPr>
        <p:txBody>
          <a:bodyPr/>
          <a:lstStyle/>
          <a:p>
            <a:endParaRPr lang="fr-FR"/>
          </a:p>
        </p:txBody>
      </p:sp>
    </p:spTree>
    <p:extLst>
      <p:ext uri="{BB962C8B-B14F-4D97-AF65-F5344CB8AC3E}">
        <p14:creationId xmlns:p14="http://schemas.microsoft.com/office/powerpoint/2010/main" val="245372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4127377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18487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265351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3297853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6620" y="1647833"/>
            <a:ext cx="5416651"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801" y="1647833"/>
            <a:ext cx="5416652"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228545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5605201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3515922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1629628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4546098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2755830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5" name="Espace réservé du pied de page 4"/>
          <p:cNvSpPr>
            <a:spLocks noGrp="1"/>
          </p:cNvSpPr>
          <p:nvPr>
            <p:ph type="ftr" sz="quarter" idx="11"/>
          </p:nvPr>
        </p:nvSpPr>
        <p:spPr>
          <a:xfrm>
            <a:off x="4038600" y="6356351"/>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4069310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10587457"/>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914092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0555150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20289545"/>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63647918"/>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5276386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1"/>
            <a:ext cx="27432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4038600" y="6356351"/>
            <a:ext cx="4114800" cy="365125"/>
          </a:xfrm>
          <a:prstGeom prst="rect">
            <a:avLst/>
          </a:prstGeom>
        </p:spPr>
        <p:txBody>
          <a:bodyPr/>
          <a:lstStyle/>
          <a:p>
            <a:endParaRPr lang="fr-FR" dirty="0"/>
          </a:p>
        </p:txBody>
      </p:sp>
    </p:spTree>
    <p:extLst>
      <p:ext uri="{BB962C8B-B14F-4D97-AF65-F5344CB8AC3E}">
        <p14:creationId xmlns:p14="http://schemas.microsoft.com/office/powerpoint/2010/main" val="60715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1"/>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1"/>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2867287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1"/>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1"/>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2086310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1"/>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1"/>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3336711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6835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1"/>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1"/>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2967554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273989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1437531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8.jpeg"/><Relationship Id="rId18" Type="http://schemas.openxmlformats.org/officeDocument/2006/relationships/image" Target="../media/image12.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17" Type="http://schemas.openxmlformats.org/officeDocument/2006/relationships/image" Target="../media/image11.jpeg"/><Relationship Id="rId2" Type="http://schemas.openxmlformats.org/officeDocument/2006/relationships/slideLayout" Target="../slideLayouts/slideLayout16.xml"/><Relationship Id="rId16"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4.png"/><Relationship Id="rId10" Type="http://schemas.openxmlformats.org/officeDocument/2006/relationships/slideLayout" Target="../slideLayouts/slideLayout24.xml"/><Relationship Id="rId19" Type="http://schemas.openxmlformats.org/officeDocument/2006/relationships/image" Target="../media/image13.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4" name="Slide Number Placeholder 5"/>
          <p:cNvSpPr txBox="1">
            <a:spLocks/>
          </p:cNvSpPr>
          <p:nvPr userDrawn="1"/>
        </p:nvSpPr>
        <p:spPr>
          <a:xfrm>
            <a:off x="10548944" y="6439402"/>
            <a:ext cx="804856" cy="27931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AE87FF-3012-4A0A-BEF1-7570441C9250}" type="slidenum">
              <a:rPr lang="fr-FR" sz="1200" smtClean="0">
                <a:solidFill>
                  <a:prstClr val="black">
                    <a:tint val="75000"/>
                  </a:prstClr>
                </a:solidFill>
              </a:rPr>
              <a:pPr/>
              <a:t>‹#›</a:t>
            </a:fld>
            <a:endParaRPr lang="fr-FR" sz="1200" dirty="0">
              <a:solidFill>
                <a:prstClr val="black">
                  <a:tint val="75000"/>
                </a:prstClr>
              </a:solidFill>
            </a:endParaRPr>
          </a:p>
        </p:txBody>
      </p:sp>
      <p:sp>
        <p:nvSpPr>
          <p:cNvPr id="25" name="Rectangle 24"/>
          <p:cNvSpPr>
            <a:spLocks noChangeArrowheads="1"/>
          </p:cNvSpPr>
          <p:nvPr userDrawn="1"/>
        </p:nvSpPr>
        <p:spPr bwMode="auto">
          <a:xfrm>
            <a:off x="0" y="-27384"/>
            <a:ext cx="12192000" cy="822960"/>
          </a:xfrm>
          <a:prstGeom prst="rect">
            <a:avLst/>
          </a:prstGeom>
          <a:solidFill>
            <a:schemeClr val="accent6">
              <a:lumMod val="75000"/>
            </a:schemeClr>
          </a:solidFill>
          <a:ln w="19050">
            <a:noFill/>
            <a:miter lim="800000"/>
            <a:headEnd/>
            <a:tailEnd/>
          </a:ln>
        </p:spPr>
        <p:txBody>
          <a:bodyPr wrap="none" anchor="ctr"/>
          <a:lstStyle/>
          <a:p>
            <a:pPr eaLnBrk="0" hangingPunct="0">
              <a:lnSpc>
                <a:spcPct val="105000"/>
              </a:lnSpc>
              <a:spcBef>
                <a:spcPct val="20000"/>
              </a:spcBef>
              <a:defRPr/>
            </a:pPr>
            <a:endParaRPr lang="en-GB" sz="1800" kern="0">
              <a:solidFill>
                <a:srgbClr val="00B050"/>
              </a:solidFill>
            </a:endParaRPr>
          </a:p>
        </p:txBody>
      </p:sp>
      <p:sp>
        <p:nvSpPr>
          <p:cNvPr id="33" name="Rectangle 32"/>
          <p:cNvSpPr/>
          <p:nvPr userDrawn="1"/>
        </p:nvSpPr>
        <p:spPr>
          <a:xfrm>
            <a:off x="9552384" y="79082"/>
            <a:ext cx="2496277" cy="62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Espace réservé du titre 1"/>
          <p:cNvSpPr>
            <a:spLocks noGrp="1"/>
          </p:cNvSpPr>
          <p:nvPr>
            <p:ph type="title"/>
          </p:nvPr>
        </p:nvSpPr>
        <p:spPr>
          <a:xfrm>
            <a:off x="1067661" y="145672"/>
            <a:ext cx="8341385" cy="556951"/>
          </a:xfrm>
          <a:prstGeom prst="rect">
            <a:avLst/>
          </a:prstGeom>
        </p:spPr>
        <p:txBody>
          <a:bodyPr vert="horz" lIns="91440" tIns="45720" rIns="91440" bIns="45720" rtlCol="0" anchor="ctr">
            <a:noAutofit/>
          </a:bodyPr>
          <a:lstStyle/>
          <a:p>
            <a:r>
              <a:rPr lang="fr-FR" dirty="0"/>
              <a:t>Modifiez le style du titre</a:t>
            </a:r>
          </a:p>
        </p:txBody>
      </p:sp>
      <p:pic>
        <p:nvPicPr>
          <p:cNvPr id="5" name="Picture 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037" y="79082"/>
            <a:ext cx="831388" cy="623541"/>
          </a:xfrm>
          <a:prstGeom prst="rect">
            <a:avLst/>
          </a:prstGeom>
        </p:spPr>
      </p:pic>
      <p:grpSp>
        <p:nvGrpSpPr>
          <p:cNvPr id="17" name="Group 16"/>
          <p:cNvGrpSpPr>
            <a:grpSpLocks noChangeAspect="1"/>
          </p:cNvGrpSpPr>
          <p:nvPr userDrawn="1"/>
        </p:nvGrpSpPr>
        <p:grpSpPr>
          <a:xfrm>
            <a:off x="9767361" y="78717"/>
            <a:ext cx="2068231" cy="566167"/>
            <a:chOff x="5364797" y="34608"/>
            <a:chExt cx="2212975" cy="807720"/>
          </a:xfrm>
        </p:grpSpPr>
        <p:pic>
          <p:nvPicPr>
            <p:cNvPr id="18" name="Picture 17" descr="https://pbs.twimg.com/profile_images/1284047522/FT_Logo_small_square_400x400.png"/>
            <p:cNvPicPr>
              <a:picLocks noChangeAspect="1"/>
            </p:cNvPicPr>
            <p:nvPr/>
          </p:nvPicPr>
          <p:blipFill rotWithShape="1">
            <a:blip r:embed="rId17" cstate="print">
              <a:extLst>
                <a:ext uri="{28A0092B-C50C-407E-A947-70E740481C1C}">
                  <a14:useLocalDpi xmlns:a14="http://schemas.microsoft.com/office/drawing/2010/main" val="0"/>
                </a:ext>
              </a:extLst>
            </a:blip>
            <a:srcRect l="10548" r="9159"/>
            <a:stretch/>
          </p:blipFill>
          <p:spPr bwMode="auto">
            <a:xfrm>
              <a:off x="6131242" y="75248"/>
              <a:ext cx="576580" cy="718185"/>
            </a:xfrm>
            <a:prstGeom prst="rect">
              <a:avLst/>
            </a:prstGeom>
            <a:noFill/>
            <a:ln>
              <a:noFill/>
            </a:ln>
          </p:spPr>
        </p:pic>
        <p:pic>
          <p:nvPicPr>
            <p:cNvPr id="19" name="Picture 18" descr="https://lh4.googleusercontent.com/-t990-x0zvus/AAAAAAAAAAI/AAAAAAAADFs/Vhp03ltg5N4/s0-c-k-no-ns/photo.jpg"/>
            <p:cNvPicPr>
              <a:picLocks noChangeAspect="1"/>
            </p:cNvPicPr>
            <p:nvPr/>
          </p:nvPicPr>
          <p:blipFill rotWithShape="1">
            <a:blip r:embed="rId18" cstate="print">
              <a:extLst>
                <a:ext uri="{28A0092B-C50C-407E-A947-70E740481C1C}">
                  <a14:useLocalDpi xmlns:a14="http://schemas.microsoft.com/office/drawing/2010/main" val="0"/>
                </a:ext>
              </a:extLst>
            </a:blip>
            <a:srcRect l="15250" t="7936" r="16335" b="11524"/>
            <a:stretch/>
          </p:blipFill>
          <p:spPr bwMode="auto">
            <a:xfrm>
              <a:off x="5364797" y="34608"/>
              <a:ext cx="681355" cy="791845"/>
            </a:xfrm>
            <a:prstGeom prst="rect">
              <a:avLst/>
            </a:prstGeom>
            <a:noFill/>
            <a:ln>
              <a:noFill/>
            </a:ln>
          </p:spPr>
        </p:pic>
        <p:pic>
          <p:nvPicPr>
            <p:cNvPr id="20" name="Picture 19" descr="../4_communication/0_logos/logo/biotopelogomail.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785927" y="50483"/>
              <a:ext cx="791845" cy="791845"/>
            </a:xfrm>
            <a:prstGeom prst="rect">
              <a:avLst/>
            </a:prstGeom>
            <a:noFill/>
            <a:ln>
              <a:noFill/>
            </a:ln>
          </p:spPr>
        </p:pic>
      </p:grpSp>
      <p:grpSp>
        <p:nvGrpSpPr>
          <p:cNvPr id="21" name="Group 20"/>
          <p:cNvGrpSpPr>
            <a:grpSpLocks noChangeAspect="1"/>
          </p:cNvGrpSpPr>
          <p:nvPr userDrawn="1"/>
        </p:nvGrpSpPr>
        <p:grpSpPr>
          <a:xfrm>
            <a:off x="92294" y="6329385"/>
            <a:ext cx="2938289" cy="499099"/>
            <a:chOff x="1566227" y="87948"/>
            <a:chExt cx="3496310" cy="791845"/>
          </a:xfrm>
        </p:grpSpPr>
        <p:pic>
          <p:nvPicPr>
            <p:cNvPr id="22" name="Image 3"/>
            <p:cNvPicPr>
              <a:picLocks noChangeAspect="1"/>
            </p:cNvPicPr>
            <p:nvPr/>
          </p:nvPicPr>
          <p:blipFill rotWithShape="1">
            <a:blip r:embed="rId20" cstate="print">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23" name="Image 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26" name="Picture 25" descr="C:\Users\Hugo Rainey\Documents\COMBO Project\Media &amp; Communications\Logos\AFD\image_galleryCAAVZY69.png"/>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Tree>
    <p:extLst>
      <p:ext uri="{BB962C8B-B14F-4D97-AF65-F5344CB8AC3E}">
        <p14:creationId xmlns:p14="http://schemas.microsoft.com/office/powerpoint/2010/main" val="4085010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7" r:id="rId14"/>
  </p:sldLayoutIdLst>
  <p:hf sldNum="0" hdr="0" ftr="0" dt="0"/>
  <p:txStyles>
    <p:titleStyle>
      <a:lvl1pPr algn="l" defTabSz="914400" rtl="0" eaLnBrk="1" latinLnBrk="0" hangingPunct="1">
        <a:lnSpc>
          <a:spcPct val="90000"/>
        </a:lnSpc>
        <a:spcBef>
          <a:spcPct val="0"/>
        </a:spcBef>
        <a:buNone/>
        <a:defRPr sz="4000" b="0" kern="1200">
          <a:solidFill>
            <a:schemeClr val="bg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Slide Number Placeholder 5">
            <a:extLst>
              <a:ext uri="{FF2B5EF4-FFF2-40B4-BE49-F238E27FC236}">
                <a16:creationId xmlns:a16="http://schemas.microsoft.com/office/drawing/2014/main" id="{EEA2E753-0B2B-44B2-930B-0A00B3FEF5C7}"/>
              </a:ext>
            </a:extLst>
          </p:cNvPr>
          <p:cNvSpPr txBox="1">
            <a:spLocks/>
          </p:cNvSpPr>
          <p:nvPr userDrawn="1"/>
        </p:nvSpPr>
        <p:spPr>
          <a:xfrm>
            <a:off x="10548944" y="6439402"/>
            <a:ext cx="804856" cy="27931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AE87FF-3012-4A0A-BEF1-7570441C9250}" type="slidenum">
              <a:rPr lang="fr-FR" sz="1200" smtClean="0">
                <a:solidFill>
                  <a:prstClr val="black">
                    <a:tint val="75000"/>
                  </a:prstClr>
                </a:solidFill>
              </a:rPr>
              <a:pPr/>
              <a:t>‹#›</a:t>
            </a:fld>
            <a:endParaRPr lang="fr-FR" sz="1200" dirty="0">
              <a:solidFill>
                <a:prstClr val="black">
                  <a:tint val="75000"/>
                </a:prstClr>
              </a:solidFill>
            </a:endParaRPr>
          </a:p>
        </p:txBody>
      </p:sp>
      <p:sp>
        <p:nvSpPr>
          <p:cNvPr id="8" name="Rectangle 7">
            <a:extLst>
              <a:ext uri="{FF2B5EF4-FFF2-40B4-BE49-F238E27FC236}">
                <a16:creationId xmlns:a16="http://schemas.microsoft.com/office/drawing/2014/main" id="{2324E298-72CD-450B-8436-1C1B1ABA12F0}"/>
              </a:ext>
            </a:extLst>
          </p:cNvPr>
          <p:cNvSpPr>
            <a:spLocks noChangeArrowheads="1"/>
          </p:cNvSpPr>
          <p:nvPr userDrawn="1"/>
        </p:nvSpPr>
        <p:spPr bwMode="auto">
          <a:xfrm>
            <a:off x="0" y="-27384"/>
            <a:ext cx="12192000" cy="822960"/>
          </a:xfrm>
          <a:prstGeom prst="rect">
            <a:avLst/>
          </a:prstGeom>
          <a:solidFill>
            <a:schemeClr val="accent6">
              <a:lumMod val="75000"/>
            </a:schemeClr>
          </a:solidFill>
          <a:ln w="19050">
            <a:noFill/>
            <a:miter lim="800000"/>
            <a:headEnd/>
            <a:tailEnd/>
          </a:ln>
        </p:spPr>
        <p:txBody>
          <a:bodyPr wrap="none" anchor="ctr"/>
          <a:lstStyle/>
          <a:p>
            <a:pPr eaLnBrk="0" hangingPunct="0">
              <a:lnSpc>
                <a:spcPct val="105000"/>
              </a:lnSpc>
              <a:spcBef>
                <a:spcPct val="20000"/>
              </a:spcBef>
              <a:defRPr/>
            </a:pPr>
            <a:endParaRPr lang="en-GB" sz="1800" kern="0">
              <a:solidFill>
                <a:srgbClr val="00B050"/>
              </a:solidFill>
            </a:endParaRPr>
          </a:p>
        </p:txBody>
      </p:sp>
      <p:pic>
        <p:nvPicPr>
          <p:cNvPr id="20" name="Picture 19">
            <a:extLst>
              <a:ext uri="{FF2B5EF4-FFF2-40B4-BE49-F238E27FC236}">
                <a16:creationId xmlns:a16="http://schemas.microsoft.com/office/drawing/2014/main" id="{2B9519DC-30F0-45C2-B6EC-314EFD2EF7E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294" y="79082"/>
            <a:ext cx="623541" cy="623541"/>
          </a:xfrm>
          <a:prstGeom prst="rect">
            <a:avLst/>
          </a:prstGeom>
        </p:spPr>
      </p:pic>
      <p:grpSp>
        <p:nvGrpSpPr>
          <p:cNvPr id="25" name="Group 24">
            <a:extLst>
              <a:ext uri="{FF2B5EF4-FFF2-40B4-BE49-F238E27FC236}">
                <a16:creationId xmlns:a16="http://schemas.microsoft.com/office/drawing/2014/main" id="{DB2EF246-FC36-4221-B181-7482C86BA41B}"/>
              </a:ext>
            </a:extLst>
          </p:cNvPr>
          <p:cNvGrpSpPr/>
          <p:nvPr userDrawn="1"/>
        </p:nvGrpSpPr>
        <p:grpSpPr>
          <a:xfrm>
            <a:off x="10215158" y="79082"/>
            <a:ext cx="1854927" cy="631903"/>
            <a:chOff x="9875520" y="79082"/>
            <a:chExt cx="1854927" cy="631903"/>
          </a:xfrm>
        </p:grpSpPr>
        <p:sp>
          <p:nvSpPr>
            <p:cNvPr id="9" name="Rectangle 8">
              <a:extLst>
                <a:ext uri="{FF2B5EF4-FFF2-40B4-BE49-F238E27FC236}">
                  <a16:creationId xmlns:a16="http://schemas.microsoft.com/office/drawing/2014/main" id="{AC1501C8-AC5B-49C4-8843-DE12951DFD43}"/>
                </a:ext>
              </a:extLst>
            </p:cNvPr>
            <p:cNvSpPr/>
            <p:nvPr userDrawn="1"/>
          </p:nvSpPr>
          <p:spPr>
            <a:xfrm>
              <a:off x="9875521" y="79082"/>
              <a:ext cx="1854926" cy="62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nvGrpSpPr>
            <p:cNvPr id="21" name="Group 20">
              <a:extLst>
                <a:ext uri="{FF2B5EF4-FFF2-40B4-BE49-F238E27FC236}">
                  <a16:creationId xmlns:a16="http://schemas.microsoft.com/office/drawing/2014/main" id="{9E6204AA-F7ED-45BA-9987-81C74FB357FE}"/>
                </a:ext>
              </a:extLst>
            </p:cNvPr>
            <p:cNvGrpSpPr>
              <a:grpSpLocks noChangeAspect="1"/>
            </p:cNvGrpSpPr>
            <p:nvPr userDrawn="1"/>
          </p:nvGrpSpPr>
          <p:grpSpPr>
            <a:xfrm>
              <a:off x="9875520" y="86684"/>
              <a:ext cx="1854926" cy="624301"/>
              <a:chOff x="2483768" y="1737508"/>
              <a:chExt cx="2830071" cy="952501"/>
            </a:xfrm>
          </p:grpSpPr>
          <p:pic>
            <p:nvPicPr>
              <p:cNvPr id="22" name="Picture 21">
                <a:extLst>
                  <a:ext uri="{FF2B5EF4-FFF2-40B4-BE49-F238E27FC236}">
                    <a16:creationId xmlns:a16="http://schemas.microsoft.com/office/drawing/2014/main" id="{EF087B1B-7B33-4495-BBBD-1DF8C6F0000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83768" y="1744880"/>
                <a:ext cx="936104" cy="936104"/>
              </a:xfrm>
              <a:prstGeom prst="rect">
                <a:avLst/>
              </a:prstGeom>
            </p:spPr>
          </p:pic>
          <p:pic>
            <p:nvPicPr>
              <p:cNvPr id="23" name="Picture 22">
                <a:extLst>
                  <a:ext uri="{FF2B5EF4-FFF2-40B4-BE49-F238E27FC236}">
                    <a16:creationId xmlns:a16="http://schemas.microsoft.com/office/drawing/2014/main" id="{7F9C8ABD-FFC7-440A-88F0-B33FF53CE99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31127" y="1737508"/>
                <a:ext cx="952500" cy="952501"/>
              </a:xfrm>
              <a:prstGeom prst="rect">
                <a:avLst/>
              </a:prstGeom>
            </p:spPr>
          </p:pic>
          <p:pic>
            <p:nvPicPr>
              <p:cNvPr id="24" name="Picture 23">
                <a:extLst>
                  <a:ext uri="{FF2B5EF4-FFF2-40B4-BE49-F238E27FC236}">
                    <a16:creationId xmlns:a16="http://schemas.microsoft.com/office/drawing/2014/main" id="{1FA8E6BF-A56C-449B-A9B0-33269485644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44008" y="1814578"/>
                <a:ext cx="669831" cy="805408"/>
              </a:xfrm>
              <a:prstGeom prst="rect">
                <a:avLst/>
              </a:prstGeom>
            </p:spPr>
          </p:pic>
        </p:grpSp>
      </p:grpSp>
      <p:grpSp>
        <p:nvGrpSpPr>
          <p:cNvPr id="27" name="Group 26">
            <a:extLst>
              <a:ext uri="{FF2B5EF4-FFF2-40B4-BE49-F238E27FC236}">
                <a16:creationId xmlns:a16="http://schemas.microsoft.com/office/drawing/2014/main" id="{4BDA8A6E-7364-4707-A8BB-273E79DF6C1B}"/>
              </a:ext>
            </a:extLst>
          </p:cNvPr>
          <p:cNvGrpSpPr>
            <a:grpSpLocks noChangeAspect="1"/>
          </p:cNvGrpSpPr>
          <p:nvPr userDrawn="1"/>
        </p:nvGrpSpPr>
        <p:grpSpPr>
          <a:xfrm>
            <a:off x="92295" y="6153841"/>
            <a:ext cx="2494152" cy="564876"/>
            <a:chOff x="1566227" y="87948"/>
            <a:chExt cx="3496310" cy="791845"/>
          </a:xfrm>
        </p:grpSpPr>
        <p:pic>
          <p:nvPicPr>
            <p:cNvPr id="28" name="Image 3">
              <a:extLst>
                <a:ext uri="{FF2B5EF4-FFF2-40B4-BE49-F238E27FC236}">
                  <a16:creationId xmlns:a16="http://schemas.microsoft.com/office/drawing/2014/main" id="{800B7ECD-0DA9-42F9-98FC-FE74C8B035F7}"/>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29" name="Image 5">
              <a:extLst>
                <a:ext uri="{FF2B5EF4-FFF2-40B4-BE49-F238E27FC236}">
                  <a16:creationId xmlns:a16="http://schemas.microsoft.com/office/drawing/2014/main" id="{BBCDD92C-052E-41A1-8EE9-A411666F7A7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30" name="Picture 29" descr="C:\Users\Hugo Rainey\Documents\COMBO Project\Media &amp; Communications\Logos\AFD\image_galleryCAAVZY69.png">
              <a:extLst>
                <a:ext uri="{FF2B5EF4-FFF2-40B4-BE49-F238E27FC236}">
                  <a16:creationId xmlns:a16="http://schemas.microsoft.com/office/drawing/2014/main" id="{C3544411-068D-4222-B208-DB44E221D440}"/>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Tree>
    <p:extLst>
      <p:ext uri="{BB962C8B-B14F-4D97-AF65-F5344CB8AC3E}">
        <p14:creationId xmlns:p14="http://schemas.microsoft.com/office/powerpoint/2010/main" val="119008471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http://www.intactforests.org/" TargetMode="External"/><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hyperlink" Target="http://www.zeroextinction.org/" TargetMode="External"/><Relationship Id="rId5" Type="http://schemas.openxmlformats.org/officeDocument/2006/relationships/hyperlink" Target="http://ramsar.wetlands.org/Database/AbouttheRamsarSitesDatabase/tabid/812/D%20efault.aspx" TargetMode="External"/><Relationship Id="rId4" Type="http://schemas.openxmlformats.org/officeDocument/2006/relationships/hyperlink" Target="http://data.unep-wcmc.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arth.esa.int/web/guest/-/globcover-v22-land-cover-product-now-available-5999" TargetMode="External"/><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hyperlink" Target="http://bioscenemada.cirad.fr/maps" TargetMode="External"/><Relationship Id="rId5" Type="http://schemas.openxmlformats.org/officeDocument/2006/relationships/hyperlink" Target="http://gis-gfw.wri.org/arcgis/rest/services/forest_change/MapServer/3" TargetMode="External"/><Relationship Id="rId4" Type="http://schemas.openxmlformats.org/officeDocument/2006/relationships/hyperlink" Target="http://www.vegmad.org/downloads/laborde/veg_grid.zip"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hyperlink" Target="https://www.forest-trends.org/bbop/bbop-for-governments-igos/issues-and-elements/"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hyperlink" Target="https://www.forest-trends.org/bbop/bbop-for-companies/designing-site-level-mitigation-measur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hyperlink" Target="https://www.forest-trends.org/bbop/bbop-for-governments-igos/key-issues/" TargetMode="External"/><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hyperlink" Target="https://www.forest-trends.org/bbop_pubs/overview2018" TargetMode="External"/><Relationship Id="rId5" Type="http://schemas.openxmlformats.org/officeDocument/2006/relationships/hyperlink" Target="https://www.forest-trends.org/bbop/bbop-for-governments-igos/further-information/" TargetMode="External"/><Relationship Id="rId4" Type="http://schemas.openxmlformats.org/officeDocument/2006/relationships/hyperlink" Target="https://www.forest-trends.org/bbop/bbop-for-governments-igos/benchmarking-performanc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787843"/>
            <a:ext cx="12744450" cy="6174931"/>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17319" y="1435375"/>
            <a:ext cx="7103206" cy="2800767"/>
          </a:xfrm>
          <a:prstGeom prst="rect">
            <a:avLst/>
          </a:prstGeom>
          <a:noFill/>
        </p:spPr>
        <p:txBody>
          <a:bodyPr wrap="square" rtlCol="0">
            <a:spAutoFit/>
          </a:bodyPr>
          <a:lstStyle/>
          <a:p>
            <a:pPr algn="ctr" defTabSz="768111"/>
            <a:r>
              <a:rPr lang="en-GB" sz="2400" dirty="0">
                <a:latin typeface="Calibri" panose="020F0502020204030204" pitchFamily="34" charset="0"/>
              </a:rPr>
              <a:t>Training Modules for Applying the Mitigation Hierarchy: </a:t>
            </a:r>
          </a:p>
          <a:p>
            <a:pPr algn="ctr" defTabSz="768111"/>
            <a:r>
              <a:rPr lang="en-GB" sz="2400" dirty="0">
                <a:latin typeface="Calibri" panose="020F0502020204030204" pitchFamily="34" charset="0"/>
              </a:rPr>
              <a:t>Planning Policy and Projects for No Net Loss or a Net Gain of Biodiversity</a:t>
            </a:r>
          </a:p>
          <a:p>
            <a:pPr algn="ctr" defTabSz="768111"/>
            <a:endParaRPr lang="fr-FR" sz="2400" b="1" dirty="0">
              <a:latin typeface="Calibri" panose="020F0502020204030204" pitchFamily="34" charset="0"/>
            </a:endParaRPr>
          </a:p>
          <a:p>
            <a:pPr algn="ctr" defTabSz="768111"/>
            <a:r>
              <a:rPr lang="fr-FR" sz="2800" b="1" dirty="0" smtClean="0">
                <a:solidFill>
                  <a:schemeClr val="bg1"/>
                </a:solidFill>
                <a:latin typeface="Calibri" panose="020F0502020204030204" pitchFamily="34" charset="0"/>
              </a:rPr>
              <a:t>Module 14</a:t>
            </a:r>
          </a:p>
          <a:p>
            <a:pPr algn="ctr" defTabSz="768111"/>
            <a:r>
              <a:rPr lang="fr-FR" sz="2800" b="1" dirty="0" smtClean="0">
                <a:solidFill>
                  <a:schemeClr val="bg1"/>
                </a:solidFill>
                <a:latin typeface="Calibri" panose="020F0502020204030204" pitchFamily="34" charset="0"/>
              </a:rPr>
              <a:t>Planning</a:t>
            </a:r>
            <a:endParaRPr lang="fr-FR" sz="2400" b="1" dirty="0">
              <a:latin typeface="Calibri" panose="020F0502020204030204" pitchFamily="34" charset="0"/>
            </a:endParaRPr>
          </a:p>
          <a:p>
            <a:pPr algn="ctr" defTabSz="768111"/>
            <a:endParaRPr lang="fr-FR" sz="2400" b="1" dirty="0">
              <a:latin typeface="Calibri" panose="020F0502020204030204" pitchFamily="34" charset="0"/>
            </a:endParaRPr>
          </a:p>
        </p:txBody>
      </p:sp>
      <p:grpSp>
        <p:nvGrpSpPr>
          <p:cNvPr id="12" name="Group 11"/>
          <p:cNvGrpSpPr>
            <a:grpSpLocks noChangeAspect="1"/>
          </p:cNvGrpSpPr>
          <p:nvPr/>
        </p:nvGrpSpPr>
        <p:grpSpPr>
          <a:xfrm>
            <a:off x="8795631" y="6008184"/>
            <a:ext cx="3271941" cy="741030"/>
            <a:chOff x="1566227" y="87948"/>
            <a:chExt cx="3496310" cy="791845"/>
          </a:xfrm>
        </p:grpSpPr>
        <p:pic>
          <p:nvPicPr>
            <p:cNvPr id="13" name="Image 3"/>
            <p:cNvPicPr>
              <a:picLocks noChangeAspect="1"/>
            </p:cNvPicPr>
            <p:nvPr/>
          </p:nvPicPr>
          <p:blipFill rotWithShape="1">
            <a:blip r:embed="rId3">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14"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15" name="Picture 14" descr="C:\Users\Hugo Rainey\Documents\COMBO Project\Media &amp; Communications\Logos\AFD\image_galleryCAAVZY69.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
        <p:nvSpPr>
          <p:cNvPr id="17" name="TextBox 16"/>
          <p:cNvSpPr txBox="1"/>
          <p:nvPr/>
        </p:nvSpPr>
        <p:spPr>
          <a:xfrm>
            <a:off x="1643825" y="141513"/>
            <a:ext cx="8338375" cy="646331"/>
          </a:xfrm>
          <a:prstGeom prst="rect">
            <a:avLst/>
          </a:prstGeom>
          <a:noFill/>
        </p:spPr>
        <p:txBody>
          <a:bodyPr wrap="square" rtlCol="0">
            <a:spAutoFit/>
          </a:bodyPr>
          <a:lstStyle/>
          <a:p>
            <a:pPr algn="ctr" defTabSz="768111"/>
            <a:r>
              <a:rPr lang="fr-FR" sz="3600" b="1" dirty="0" smtClean="0">
                <a:solidFill>
                  <a:schemeClr val="bg1"/>
                </a:solidFill>
                <a:latin typeface="Calibri" panose="020F0502020204030204" pitchFamily="34" charset="0"/>
              </a:rPr>
              <a:t>Module 14 – Planning</a:t>
            </a:r>
            <a:endParaRPr lang="pt-PT" sz="3600" b="1" dirty="0">
              <a:solidFill>
                <a:schemeClr val="bg1"/>
              </a:solidFill>
              <a:latin typeface="Calibri" panose="020F0502020204030204" pitchFamily="34" charset="0"/>
            </a:endParaRPr>
          </a:p>
        </p:txBody>
      </p:sp>
      <p:pic>
        <p:nvPicPr>
          <p:cNvPr id="18" name="Picture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10" y="1652429"/>
            <a:ext cx="3708224" cy="3708224"/>
          </a:xfrm>
          <a:prstGeom prst="rect">
            <a:avLst/>
          </a:prstGeom>
          <a:ln>
            <a:noFill/>
          </a:ln>
        </p:spPr>
      </p:pic>
    </p:spTree>
    <p:extLst>
      <p:ext uri="{BB962C8B-B14F-4D97-AF65-F5344CB8AC3E}">
        <p14:creationId xmlns:p14="http://schemas.microsoft.com/office/powerpoint/2010/main" val="383541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5867400" y="2286000"/>
            <a:ext cx="4800600" cy="3276600"/>
          </a:xfrm>
          <a:prstGeom prst="rect">
            <a:avLst/>
          </a:prstGeom>
          <a:noFill/>
          <a:ln w="9525">
            <a:noFill/>
            <a:miter lim="800000"/>
            <a:headEnd/>
            <a:tailEnd/>
          </a:ln>
        </p:spPr>
        <p:txBody>
          <a:bodyPr/>
          <a:lstStyle/>
          <a:p>
            <a:pPr marL="742950" lvl="1" indent="-285750" eaLnBrk="0" hangingPunct="0">
              <a:spcBef>
                <a:spcPct val="20000"/>
              </a:spcBef>
            </a:pPr>
            <a:endParaRPr lang="en-US" sz="2400"/>
          </a:p>
        </p:txBody>
      </p:sp>
      <p:sp>
        <p:nvSpPr>
          <p:cNvPr id="7174" name="Text Box 43"/>
          <p:cNvSpPr txBox="1">
            <a:spLocks noChangeArrowheads="1"/>
          </p:cNvSpPr>
          <p:nvPr/>
        </p:nvSpPr>
        <p:spPr bwMode="auto">
          <a:xfrm>
            <a:off x="1676400" y="21244"/>
            <a:ext cx="8839200" cy="507831"/>
          </a:xfrm>
          <a:prstGeom prst="rect">
            <a:avLst/>
          </a:prstGeom>
          <a:noFill/>
          <a:ln w="9525">
            <a:noFill/>
            <a:miter lim="800000"/>
            <a:headEnd/>
            <a:tailEnd/>
          </a:ln>
        </p:spPr>
        <p:txBody>
          <a:bodyPr>
            <a:spAutoFit/>
          </a:bodyPr>
          <a:lstStyle/>
          <a:p>
            <a:pPr algn="ctr" eaLnBrk="0" hangingPunct="0">
              <a:lnSpc>
                <a:spcPct val="90000"/>
              </a:lnSpc>
            </a:pPr>
            <a:r>
              <a:rPr lang="en-GB" sz="3000" dirty="0">
                <a:solidFill>
                  <a:schemeClr val="bg1"/>
                </a:solidFill>
              </a:rPr>
              <a:t>Some basic features of NNL/NG systems</a:t>
            </a:r>
            <a:endParaRPr lang="en-US" sz="3000" dirty="0">
              <a:solidFill>
                <a:schemeClr val="bg1"/>
              </a:solidFill>
            </a:endParaRPr>
          </a:p>
        </p:txBody>
      </p:sp>
      <p:sp>
        <p:nvSpPr>
          <p:cNvPr id="9" name="Rectangle 10"/>
          <p:cNvSpPr>
            <a:spLocks noChangeArrowheads="1"/>
          </p:cNvSpPr>
          <p:nvPr/>
        </p:nvSpPr>
        <p:spPr bwMode="auto">
          <a:xfrm>
            <a:off x="541012" y="833417"/>
            <a:ext cx="9492128" cy="519116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marL="285750" lvl="1" indent="-285750">
              <a:spcBef>
                <a:spcPts val="800"/>
              </a:spcBef>
              <a:buFont typeface="Arial" panose="020B0604020202020204" pitchFamily="34" charset="0"/>
              <a:buChar char="•"/>
            </a:pPr>
            <a:r>
              <a:rPr lang="en-US" dirty="0">
                <a:solidFill>
                  <a:srgbClr val="00B050"/>
                </a:solidFill>
              </a:rPr>
              <a:t>Landscape level planning &amp; site selection</a:t>
            </a:r>
          </a:p>
          <a:p>
            <a:pPr marL="285750" lvl="1" indent="-285750">
              <a:spcBef>
                <a:spcPts val="800"/>
              </a:spcBef>
              <a:buFont typeface="Arial" panose="020B0604020202020204" pitchFamily="34" charset="0"/>
              <a:buChar char="•"/>
            </a:pPr>
            <a:r>
              <a:rPr lang="en-US" dirty="0">
                <a:solidFill>
                  <a:srgbClr val="FFC000"/>
                </a:solidFill>
              </a:rPr>
              <a:t>Mitigation hierarchy: </a:t>
            </a:r>
          </a:p>
          <a:p>
            <a:pPr marL="746125" lvl="2" indent="-288925">
              <a:spcBef>
                <a:spcPts val="300"/>
              </a:spcBef>
              <a:buFont typeface="Arial" panose="020B0604020202020204" pitchFamily="34" charset="0"/>
              <a:buChar char="•"/>
            </a:pPr>
            <a:r>
              <a:rPr lang="en-US" dirty="0">
                <a:solidFill>
                  <a:srgbClr val="FFC000"/>
                </a:solidFill>
              </a:rPr>
              <a:t>Avoidance:  </a:t>
            </a:r>
            <a:r>
              <a:rPr lang="en-US" dirty="0"/>
              <a:t>alternatives analyses; No Go; Non-</a:t>
            </a:r>
            <a:r>
              <a:rPr lang="en-US" dirty="0" err="1"/>
              <a:t>offsetable</a:t>
            </a:r>
            <a:r>
              <a:rPr lang="en-US" dirty="0"/>
              <a:t>; avoidance measures </a:t>
            </a:r>
          </a:p>
          <a:p>
            <a:pPr marL="746125" lvl="2" indent="-288925">
              <a:spcBef>
                <a:spcPts val="300"/>
              </a:spcBef>
              <a:buFont typeface="Arial" panose="020B0604020202020204" pitchFamily="34" charset="0"/>
              <a:buChar char="•"/>
            </a:pPr>
            <a:r>
              <a:rPr lang="en-US" dirty="0" err="1">
                <a:solidFill>
                  <a:srgbClr val="FFC000"/>
                </a:solidFill>
              </a:rPr>
              <a:t>Minimisation</a:t>
            </a:r>
            <a:r>
              <a:rPr lang="en-US" dirty="0">
                <a:solidFill>
                  <a:srgbClr val="FFC000"/>
                </a:solidFill>
              </a:rPr>
              <a:t>: </a:t>
            </a:r>
            <a:r>
              <a:rPr lang="en-US" dirty="0"/>
              <a:t>avoiding the ‘Mitigation Myth’</a:t>
            </a:r>
          </a:p>
          <a:p>
            <a:pPr marL="746125" lvl="2" indent="-288925">
              <a:spcBef>
                <a:spcPts val="300"/>
              </a:spcBef>
              <a:buFont typeface="Arial" panose="020B0604020202020204" pitchFamily="34" charset="0"/>
              <a:buChar char="•"/>
            </a:pPr>
            <a:r>
              <a:rPr lang="en-US" dirty="0">
                <a:solidFill>
                  <a:srgbClr val="FFC000"/>
                </a:solidFill>
              </a:rPr>
              <a:t>Restoration/rehabilitation on-site:  </a:t>
            </a:r>
            <a:r>
              <a:rPr lang="en-US" dirty="0"/>
              <a:t>repair ecosystem processes &amp; services</a:t>
            </a:r>
          </a:p>
          <a:p>
            <a:pPr marL="746125" lvl="2" indent="-288925">
              <a:spcBef>
                <a:spcPts val="300"/>
              </a:spcBef>
              <a:buFont typeface="Arial" panose="020B0604020202020204" pitchFamily="34" charset="0"/>
              <a:buChar char="•"/>
            </a:pPr>
            <a:r>
              <a:rPr lang="en-US" dirty="0">
                <a:solidFill>
                  <a:srgbClr val="FFC000"/>
                </a:solidFill>
              </a:rPr>
              <a:t>Biodiversity offsets:  </a:t>
            </a:r>
            <a:r>
              <a:rPr lang="en-US" dirty="0"/>
              <a:t>measurable conservation outcomes tackling residual impacts (after avoidance, </a:t>
            </a:r>
            <a:r>
              <a:rPr lang="en-US" dirty="0" err="1"/>
              <a:t>minimisation</a:t>
            </a:r>
            <a:r>
              <a:rPr lang="en-US" dirty="0"/>
              <a:t>, resto/rehab) to achieve NNL/NG.</a:t>
            </a:r>
          </a:p>
          <a:p>
            <a:pPr marL="285750" indent="-285750">
              <a:spcBef>
                <a:spcPts val="800"/>
              </a:spcBef>
              <a:buFont typeface="Arial" panose="020B0604020202020204" pitchFamily="34" charset="0"/>
              <a:buChar char="•"/>
            </a:pPr>
            <a:r>
              <a:rPr lang="en-US" dirty="0">
                <a:solidFill>
                  <a:srgbClr val="00B0F0"/>
                </a:solidFill>
              </a:rPr>
              <a:t>Free Prior and Informed Consent: </a:t>
            </a:r>
            <a:r>
              <a:rPr lang="en-GB" dirty="0"/>
              <a:t>A right and process. A mutually accepted process &amp; evidence of agreement are documented after a good faith negotiation between a developer and affected communities.</a:t>
            </a:r>
            <a:endParaRPr lang="en-US" dirty="0"/>
          </a:p>
          <a:p>
            <a:pPr marL="285750" indent="-285750">
              <a:spcBef>
                <a:spcPts val="800"/>
              </a:spcBef>
              <a:buFont typeface="Arial" panose="020B0604020202020204" pitchFamily="34" charset="0"/>
              <a:buChar char="•"/>
            </a:pPr>
            <a:r>
              <a:rPr lang="en-US" dirty="0">
                <a:solidFill>
                  <a:srgbClr val="7030A0"/>
                </a:solidFill>
              </a:rPr>
              <a:t>Metrics (‘HOW MUCH BIODIVERSITY?’): </a:t>
            </a:r>
            <a:r>
              <a:rPr lang="en-US" dirty="0"/>
              <a:t>the measures of how much biodiversity is lost, gained or exchanged. </a:t>
            </a:r>
          </a:p>
          <a:p>
            <a:pPr marL="285750" indent="-285750">
              <a:spcBef>
                <a:spcPts val="800"/>
              </a:spcBef>
              <a:buFont typeface="Arial" panose="020B0604020202020204" pitchFamily="34" charset="0"/>
              <a:buChar char="•"/>
            </a:pPr>
            <a:r>
              <a:rPr lang="en-US" dirty="0">
                <a:solidFill>
                  <a:srgbClr val="C00000"/>
                </a:solidFill>
              </a:rPr>
              <a:t>Exchange rules (‘WHICH BIODIVERSITY?’):</a:t>
            </a:r>
            <a:r>
              <a:rPr lang="en-US" dirty="0">
                <a:solidFill>
                  <a:srgbClr val="7030A0"/>
                </a:solidFill>
              </a:rPr>
              <a:t> </a:t>
            </a:r>
            <a:r>
              <a:rPr lang="en-GB" dirty="0"/>
              <a:t>which losses can be exchanged for which gains?   ‘Like-for-like or better’, allowing ‘trading up’. </a:t>
            </a:r>
            <a:endParaRPr lang="en-US" dirty="0"/>
          </a:p>
          <a:p>
            <a:pPr marL="914400" lvl="1" indent="-796925">
              <a:spcBef>
                <a:spcPts val="800"/>
              </a:spcBef>
            </a:pPr>
            <a:r>
              <a:rPr lang="en-US" dirty="0">
                <a:solidFill>
                  <a:srgbClr val="0070C0"/>
                </a:solidFill>
              </a:rPr>
              <a:t>….. Establishing these takes land-use planning, law, policy, biodiversity data, mapping and human and institutional capacity</a:t>
            </a:r>
          </a:p>
        </p:txBody>
      </p:sp>
    </p:spTree>
    <p:extLst>
      <p:ext uri="{BB962C8B-B14F-4D97-AF65-F5344CB8AC3E}">
        <p14:creationId xmlns:p14="http://schemas.microsoft.com/office/powerpoint/2010/main" val="3970956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787843"/>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a:grpSpLocks noChangeAspect="1"/>
          </p:cNvGrpSpPr>
          <p:nvPr/>
        </p:nvGrpSpPr>
        <p:grpSpPr>
          <a:xfrm>
            <a:off x="8795631" y="6008184"/>
            <a:ext cx="3271941" cy="741030"/>
            <a:chOff x="1566227" y="87948"/>
            <a:chExt cx="3496310" cy="791845"/>
          </a:xfrm>
        </p:grpSpPr>
        <p:pic>
          <p:nvPicPr>
            <p:cNvPr id="13" name="Image 3"/>
            <p:cNvPicPr>
              <a:picLocks noChangeAspect="1"/>
            </p:cNvPicPr>
            <p:nvPr/>
          </p:nvPicPr>
          <p:blipFill rotWithShape="1">
            <a:blip r:embed="rId3">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14"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15" name="Picture 14" descr="C:\Users\Hugo Rainey\Documents\COMBO Project\Media &amp; Communications\Logos\AFD\image_galleryCAAVZY69.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
        <p:nvSpPr>
          <p:cNvPr id="17" name="TextBox 16"/>
          <p:cNvSpPr txBox="1"/>
          <p:nvPr/>
        </p:nvSpPr>
        <p:spPr>
          <a:xfrm>
            <a:off x="858829" y="141513"/>
            <a:ext cx="9123371" cy="646331"/>
          </a:xfrm>
          <a:prstGeom prst="rect">
            <a:avLst/>
          </a:prstGeom>
          <a:noFill/>
        </p:spPr>
        <p:txBody>
          <a:bodyPr wrap="square" rtlCol="0">
            <a:spAutoFit/>
          </a:bodyPr>
          <a:lstStyle/>
          <a:p>
            <a:pPr algn="ctr" defTabSz="768111"/>
            <a:r>
              <a:rPr lang="fr-FR" sz="3600" b="1" dirty="0">
                <a:solidFill>
                  <a:schemeClr val="bg1"/>
                </a:solidFill>
                <a:latin typeface="Calibri" panose="020F0502020204030204" pitchFamily="34" charset="0"/>
              </a:rPr>
              <a:t>Planning</a:t>
            </a:r>
            <a:endParaRPr lang="pt-PT" sz="3600" b="1" dirty="0">
              <a:solidFill>
                <a:schemeClr val="bg1"/>
              </a:solidFill>
              <a:latin typeface="Calibri" panose="020F0502020204030204" pitchFamily="34" charset="0"/>
            </a:endParaRPr>
          </a:p>
        </p:txBody>
      </p:sp>
      <p:sp>
        <p:nvSpPr>
          <p:cNvPr id="11" name="TextBox 10">
            <a:extLst>
              <a:ext uri="{FF2B5EF4-FFF2-40B4-BE49-F238E27FC236}">
                <a16:creationId xmlns:a16="http://schemas.microsoft.com/office/drawing/2014/main" id="{C39C41F1-D88D-40AB-B3C1-923D17AB10F8}"/>
              </a:ext>
            </a:extLst>
          </p:cNvPr>
          <p:cNvSpPr txBox="1"/>
          <p:nvPr/>
        </p:nvSpPr>
        <p:spPr>
          <a:xfrm>
            <a:off x="1746511" y="2771345"/>
            <a:ext cx="8338375" cy="707886"/>
          </a:xfrm>
          <a:prstGeom prst="rect">
            <a:avLst/>
          </a:prstGeom>
          <a:noFill/>
        </p:spPr>
        <p:txBody>
          <a:bodyPr wrap="square" rtlCol="0">
            <a:spAutoFit/>
          </a:bodyPr>
          <a:lstStyle/>
          <a:p>
            <a:pPr algn="ctr" defTabSz="768111"/>
            <a:r>
              <a:rPr lang="fr-FR" sz="4000" b="1" dirty="0">
                <a:latin typeface="Calibri" panose="020F0502020204030204" pitchFamily="34" charset="0"/>
              </a:rPr>
              <a:t>How to plan</a:t>
            </a:r>
            <a:endParaRPr lang="pt-PT" sz="4000" b="1" dirty="0">
              <a:latin typeface="Calibri" panose="020F0502020204030204" pitchFamily="34" charset="0"/>
            </a:endParaRPr>
          </a:p>
        </p:txBody>
      </p:sp>
    </p:spTree>
    <p:extLst>
      <p:ext uri="{BB962C8B-B14F-4D97-AF65-F5344CB8AC3E}">
        <p14:creationId xmlns:p14="http://schemas.microsoft.com/office/powerpoint/2010/main" val="1335707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800099" y="95250"/>
            <a:ext cx="9420225" cy="480131"/>
          </a:xfrm>
          <a:prstGeom prst="rect">
            <a:avLst/>
          </a:prstGeom>
          <a:noFill/>
          <a:ln w="9525">
            <a:noFill/>
            <a:miter lim="800000"/>
            <a:headEnd/>
            <a:tailEnd/>
          </a:ln>
        </p:spPr>
        <p:txBody>
          <a:bodyPr wrap="square">
            <a:spAutoFit/>
          </a:bodyPr>
          <a:lstStyle>
            <a:defPPr>
              <a:defRPr lang="en-US"/>
            </a:defPPr>
            <a:lvl1pPr marR="0" lvl="0" indent="0" algn="ctr" fontAlgn="auto">
              <a:lnSpc>
                <a:spcPct val="90000"/>
              </a:lnSpc>
              <a:spcBef>
                <a:spcPts val="0"/>
              </a:spcBef>
              <a:spcAft>
                <a:spcPts val="0"/>
              </a:spcAft>
              <a:buClrTx/>
              <a:buSzTx/>
              <a:buFontTx/>
              <a:buNone/>
              <a:tabLst/>
              <a:defRPr kumimoji="0" sz="2800" i="0" u="none" strike="noStrike" kern="0"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r>
              <a:rPr lang="en-US" dirty="0"/>
              <a:t>Planning a national system for BNG/NNL: Key issues</a:t>
            </a:r>
          </a:p>
        </p:txBody>
      </p:sp>
      <p:sp>
        <p:nvSpPr>
          <p:cNvPr id="5" name="Rectangle 4"/>
          <p:cNvSpPr/>
          <p:nvPr/>
        </p:nvSpPr>
        <p:spPr>
          <a:xfrm>
            <a:off x="518591" y="1123614"/>
            <a:ext cx="11629001" cy="4478149"/>
          </a:xfrm>
          <a:prstGeom prst="rect">
            <a:avLst/>
          </a:prstGeom>
          <a:solidFill>
            <a:schemeClr val="bg1"/>
          </a:solidFill>
        </p:spPr>
        <p:txBody>
          <a:bodyPr wrap="square">
            <a:spAutoFit/>
          </a:bodyPr>
          <a:lstStyle/>
          <a:p>
            <a:pPr>
              <a:spcAft>
                <a:spcPts val="1800"/>
              </a:spcAft>
            </a:pPr>
            <a:r>
              <a:rPr lang="en-US" sz="2000" b="1" dirty="0"/>
              <a:t>What are the key issues and elements of a national system for ‘Biodiversity Net Gain’, ‘No Net Loss’ or a similar goal?</a:t>
            </a:r>
            <a:endParaRPr lang="en-US" sz="2000" dirty="0"/>
          </a:p>
          <a:p>
            <a:pPr marL="342900" indent="-342900">
              <a:spcAft>
                <a:spcPts val="1800"/>
              </a:spcAft>
              <a:buFont typeface="Wingdings" panose="05000000000000000000" pitchFamily="2" charset="2"/>
              <a:buChar char="Ø"/>
            </a:pPr>
            <a:r>
              <a:rPr lang="en-US" sz="2000" dirty="0"/>
              <a:t>What is a national (or regional) system for ‘Net Gain of biodiversity’ and why can it help? </a:t>
            </a:r>
          </a:p>
          <a:p>
            <a:pPr marL="342900" indent="-342900">
              <a:spcAft>
                <a:spcPts val="1800"/>
              </a:spcAft>
              <a:buFont typeface="Wingdings" panose="05000000000000000000" pitchFamily="2" charset="2"/>
              <a:buChar char="Ø"/>
            </a:pPr>
            <a:r>
              <a:rPr lang="en-US" sz="2000" dirty="0"/>
              <a:t>How does Biodiversity Net Gain planning relate to sustainable development goals and biodiversity targets?</a:t>
            </a:r>
          </a:p>
          <a:p>
            <a:pPr marL="342900" indent="-342900">
              <a:spcAft>
                <a:spcPts val="1800"/>
              </a:spcAft>
              <a:buFont typeface="Wingdings" panose="05000000000000000000" pitchFamily="2" charset="2"/>
              <a:buChar char="Ø"/>
            </a:pPr>
            <a:r>
              <a:rPr lang="en-US" sz="2000" dirty="0"/>
              <a:t>What are the opportunities and risks in planning for Biodiversity Net Gain?</a:t>
            </a:r>
          </a:p>
          <a:p>
            <a:pPr marL="342900" indent="-342900">
              <a:spcAft>
                <a:spcPts val="1800"/>
              </a:spcAft>
              <a:buFont typeface="Wingdings" panose="05000000000000000000" pitchFamily="2" charset="2"/>
              <a:buChar char="Ø"/>
            </a:pPr>
            <a:r>
              <a:rPr lang="en-US" sz="2000" dirty="0"/>
              <a:t>What are the options for policy goals (e.g. Biodiversity Net Gain, No Net Loss and alternatives?</a:t>
            </a:r>
          </a:p>
          <a:p>
            <a:pPr marL="342900" indent="-342900">
              <a:spcAft>
                <a:spcPts val="1800"/>
              </a:spcAft>
              <a:buFont typeface="Wingdings" panose="05000000000000000000" pitchFamily="2" charset="2"/>
              <a:buChar char="Ø"/>
            </a:pPr>
            <a:r>
              <a:rPr lang="en-US" sz="2000" dirty="0"/>
              <a:t>What are the principal elements of a system for Biodiversity Net Gain?</a:t>
            </a:r>
          </a:p>
          <a:p>
            <a:pPr marL="342900" indent="-342900">
              <a:spcAft>
                <a:spcPts val="1800"/>
              </a:spcAft>
              <a:buFont typeface="Wingdings" panose="05000000000000000000" pitchFamily="2" charset="2"/>
              <a:buChar char="Ø"/>
            </a:pPr>
            <a:r>
              <a:rPr lang="en-US" sz="2000" dirty="0"/>
              <a:t>Why a ‘roadmap’? What are the key stages of planning for BNG/NNL?</a:t>
            </a:r>
          </a:p>
          <a:p>
            <a:pPr marL="342900" indent="-342900">
              <a:spcAft>
                <a:spcPts val="1800"/>
              </a:spcAft>
              <a:buFont typeface="Wingdings" panose="05000000000000000000" pitchFamily="2" charset="2"/>
              <a:buChar char="Ø"/>
            </a:pPr>
            <a:r>
              <a:rPr lang="en-US" sz="2000" dirty="0"/>
              <a:t>What are some key lessons learned from past experience?</a:t>
            </a:r>
          </a:p>
        </p:txBody>
      </p:sp>
      <p:sp>
        <p:nvSpPr>
          <p:cNvPr id="3" name="Oval 2"/>
          <p:cNvSpPr/>
          <p:nvPr/>
        </p:nvSpPr>
        <p:spPr>
          <a:xfrm>
            <a:off x="9417071" y="4076069"/>
            <a:ext cx="2076450" cy="2466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 </a:t>
            </a:r>
            <a:r>
              <a:rPr lang="en-US" dirty="0" err="1"/>
              <a:t>sep</a:t>
            </a:r>
            <a:r>
              <a:rPr lang="en-US" dirty="0"/>
              <a:t> slides for these with some headline points under each</a:t>
            </a:r>
          </a:p>
        </p:txBody>
      </p:sp>
    </p:spTree>
    <p:extLst>
      <p:ext uri="{BB962C8B-B14F-4D97-AF65-F5344CB8AC3E}">
        <p14:creationId xmlns:p14="http://schemas.microsoft.com/office/powerpoint/2010/main" val="1706544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5867400" y="2286000"/>
            <a:ext cx="4800600" cy="3276600"/>
          </a:xfrm>
          <a:prstGeom prst="rect">
            <a:avLst/>
          </a:prstGeom>
          <a:noFill/>
          <a:ln w="9525">
            <a:noFill/>
            <a:miter lim="800000"/>
            <a:headEnd/>
            <a:tailEnd/>
          </a:ln>
        </p:spPr>
        <p:txBody>
          <a:bodyPr/>
          <a:lstStyle/>
          <a:p>
            <a:pPr marL="742950" lvl="1" indent="-285750" eaLnBrk="0" hangingPunct="0">
              <a:spcBef>
                <a:spcPct val="20000"/>
              </a:spcBef>
            </a:pPr>
            <a:endParaRPr lang="en-US" sz="2400"/>
          </a:p>
        </p:txBody>
      </p:sp>
      <p:sp>
        <p:nvSpPr>
          <p:cNvPr id="7174" name="Text Box 43"/>
          <p:cNvSpPr txBox="1">
            <a:spLocks noChangeArrowheads="1"/>
          </p:cNvSpPr>
          <p:nvPr/>
        </p:nvSpPr>
        <p:spPr bwMode="auto">
          <a:xfrm>
            <a:off x="1140895" y="132018"/>
            <a:ext cx="8839200" cy="507831"/>
          </a:xfrm>
          <a:prstGeom prst="rect">
            <a:avLst/>
          </a:prstGeom>
          <a:noFill/>
          <a:ln w="9525">
            <a:noFill/>
            <a:miter lim="800000"/>
            <a:headEnd/>
            <a:tailEnd/>
          </a:ln>
        </p:spPr>
        <p:txBody>
          <a:bodyPr>
            <a:spAutoFit/>
          </a:bodyPr>
          <a:lstStyle/>
          <a:p>
            <a:pPr algn="ctr" eaLnBrk="0" hangingPunct="0">
              <a:lnSpc>
                <a:spcPct val="90000"/>
              </a:lnSpc>
            </a:pPr>
            <a:r>
              <a:rPr lang="en-GB" sz="3000" dirty="0">
                <a:solidFill>
                  <a:schemeClr val="bg1"/>
                </a:solidFill>
              </a:rPr>
              <a:t>Basic features of NNL/NG systems</a:t>
            </a:r>
            <a:endParaRPr lang="en-US" sz="3000" dirty="0">
              <a:solidFill>
                <a:schemeClr val="bg1"/>
              </a:solidFill>
            </a:endParaRPr>
          </a:p>
        </p:txBody>
      </p:sp>
      <p:sp>
        <p:nvSpPr>
          <p:cNvPr id="9" name="Rectangle 10"/>
          <p:cNvSpPr>
            <a:spLocks noChangeArrowheads="1"/>
          </p:cNvSpPr>
          <p:nvPr/>
        </p:nvSpPr>
        <p:spPr bwMode="auto">
          <a:xfrm>
            <a:off x="746702" y="1738513"/>
            <a:ext cx="2991679" cy="353943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marL="285750" indent="-285750">
              <a:spcBef>
                <a:spcPts val="2400"/>
              </a:spcBef>
              <a:buFont typeface="Arial" panose="020B0604020202020204" pitchFamily="34" charset="0"/>
              <a:buChar char="•"/>
            </a:pPr>
            <a:r>
              <a:rPr lang="en-US" sz="2400" dirty="0">
                <a:solidFill>
                  <a:srgbClr val="0070C0"/>
                </a:solidFill>
              </a:rPr>
              <a:t>Policy</a:t>
            </a:r>
          </a:p>
          <a:p>
            <a:pPr marL="285750" indent="-285750">
              <a:spcBef>
                <a:spcPts val="2400"/>
              </a:spcBef>
              <a:buFont typeface="Arial" panose="020B0604020202020204" pitchFamily="34" charset="0"/>
              <a:buChar char="•"/>
            </a:pPr>
            <a:r>
              <a:rPr lang="en-US" sz="2400" dirty="0">
                <a:solidFill>
                  <a:schemeClr val="accent6">
                    <a:lumMod val="75000"/>
                  </a:schemeClr>
                </a:solidFill>
              </a:rPr>
              <a:t>Legal basis</a:t>
            </a:r>
            <a:r>
              <a:rPr lang="en-US" sz="2400" dirty="0"/>
              <a:t> </a:t>
            </a:r>
          </a:p>
          <a:p>
            <a:pPr marL="285750" indent="-285750">
              <a:spcBef>
                <a:spcPts val="2400"/>
              </a:spcBef>
              <a:buFont typeface="Arial" panose="020B0604020202020204" pitchFamily="34" charset="0"/>
              <a:buChar char="•"/>
            </a:pPr>
            <a:r>
              <a:rPr lang="en-US" sz="2400" dirty="0">
                <a:solidFill>
                  <a:srgbClr val="00B050"/>
                </a:solidFill>
              </a:rPr>
              <a:t>Guidelines </a:t>
            </a:r>
          </a:p>
          <a:p>
            <a:pPr marL="285750" indent="-285750">
              <a:spcBef>
                <a:spcPts val="2400"/>
              </a:spcBef>
              <a:buFont typeface="Arial" panose="020B0604020202020204" pitchFamily="34" charset="0"/>
              <a:buChar char="•"/>
            </a:pPr>
            <a:r>
              <a:rPr lang="en-US" sz="2400" dirty="0">
                <a:solidFill>
                  <a:srgbClr val="FFC000"/>
                </a:solidFill>
              </a:rPr>
              <a:t>Standards </a:t>
            </a:r>
            <a:endParaRPr lang="en-US" sz="2400" dirty="0"/>
          </a:p>
          <a:p>
            <a:pPr marL="285750" indent="-285750">
              <a:spcBef>
                <a:spcPts val="2400"/>
              </a:spcBef>
              <a:buFont typeface="Arial" panose="020B0604020202020204" pitchFamily="34" charset="0"/>
              <a:buChar char="•"/>
            </a:pPr>
            <a:r>
              <a:rPr lang="en-US" sz="2400" dirty="0">
                <a:solidFill>
                  <a:srgbClr val="7030A0"/>
                </a:solidFill>
              </a:rPr>
              <a:t>Institutional framework</a:t>
            </a:r>
            <a:endParaRPr lang="en-US" sz="2400" dirty="0"/>
          </a:p>
        </p:txBody>
      </p:sp>
      <p:sp>
        <p:nvSpPr>
          <p:cNvPr id="3" name="Rectangle 2"/>
          <p:cNvSpPr/>
          <p:nvPr/>
        </p:nvSpPr>
        <p:spPr>
          <a:xfrm>
            <a:off x="4522022" y="920621"/>
            <a:ext cx="7565013" cy="5016758"/>
          </a:xfrm>
          <a:prstGeom prst="rect">
            <a:avLst/>
          </a:prstGeom>
        </p:spPr>
        <p:txBody>
          <a:bodyPr wrap="square">
            <a:spAutoFit/>
          </a:bodyPr>
          <a:lstStyle/>
          <a:p>
            <a:pPr marL="285750" indent="-285750">
              <a:buFont typeface="Arial" panose="020B0604020202020204" pitchFamily="34" charset="0"/>
              <a:buChar char="•"/>
            </a:pPr>
            <a:r>
              <a:rPr lang="en-US" sz="2000" dirty="0">
                <a:solidFill>
                  <a:srgbClr val="0070C0"/>
                </a:solidFill>
              </a:rPr>
              <a:t>Context:</a:t>
            </a:r>
            <a:r>
              <a:rPr lang="en-US" sz="2000" dirty="0"/>
              <a:t> </a:t>
            </a:r>
            <a:r>
              <a:rPr lang="en-US" sz="2000" dirty="0">
                <a:solidFill>
                  <a:schemeClr val="tx2">
                    <a:lumMod val="60000"/>
                    <a:lumOff val="40000"/>
                  </a:schemeClr>
                </a:solidFill>
              </a:rPr>
              <a:t>Background &amp; rationale; reference to existing relevant policies and laws</a:t>
            </a:r>
            <a:r>
              <a:rPr lang="en-US" sz="2000" dirty="0"/>
              <a:t>. </a:t>
            </a:r>
          </a:p>
          <a:p>
            <a:pPr marL="285750" indent="-285750">
              <a:buFont typeface="Arial" panose="020B0604020202020204" pitchFamily="34" charset="0"/>
              <a:buChar char="•"/>
            </a:pPr>
            <a:r>
              <a:rPr lang="en-US" sz="2000" dirty="0">
                <a:solidFill>
                  <a:srgbClr val="0070C0"/>
                </a:solidFill>
              </a:rPr>
              <a:t>Policy commitments: </a:t>
            </a:r>
          </a:p>
          <a:p>
            <a:pPr marL="742950" lvl="1" indent="-285750">
              <a:buFont typeface="Arial" panose="020B0604020202020204" pitchFamily="34" charset="0"/>
              <a:buChar char="•"/>
            </a:pPr>
            <a:r>
              <a:rPr lang="en-US" sz="2000" dirty="0">
                <a:solidFill>
                  <a:schemeClr val="tx2">
                    <a:lumMod val="60000"/>
                    <a:lumOff val="40000"/>
                  </a:schemeClr>
                </a:solidFill>
              </a:rPr>
              <a:t>Goal, e.g. NNL/NG of biodiversity (of what and relative to what)</a:t>
            </a:r>
          </a:p>
          <a:p>
            <a:pPr marL="742950" lvl="1" indent="-285750">
              <a:buFont typeface="Arial" panose="020B0604020202020204" pitchFamily="34" charset="0"/>
              <a:buChar char="•"/>
            </a:pPr>
            <a:r>
              <a:rPr lang="en-US" sz="2000" dirty="0">
                <a:solidFill>
                  <a:schemeClr val="tx2">
                    <a:lumMod val="60000"/>
                    <a:lumOff val="40000"/>
                  </a:schemeClr>
                </a:solidFill>
              </a:rPr>
              <a:t>Principles</a:t>
            </a:r>
          </a:p>
          <a:p>
            <a:pPr marL="742950" lvl="1" indent="-285750">
              <a:buFont typeface="Arial" panose="020B0604020202020204" pitchFamily="34" charset="0"/>
              <a:buChar char="•"/>
            </a:pPr>
            <a:r>
              <a:rPr lang="en-US" sz="2000" dirty="0">
                <a:solidFill>
                  <a:schemeClr val="tx2">
                    <a:lumMod val="60000"/>
                    <a:lumOff val="40000"/>
                  </a:schemeClr>
                </a:solidFill>
              </a:rPr>
              <a:t>Other commitments e.g. exchange rules, metrics and </a:t>
            </a:r>
            <a:r>
              <a:rPr lang="en-US" sz="2000" dirty="0" err="1">
                <a:solidFill>
                  <a:schemeClr val="tx2">
                    <a:lumMod val="60000"/>
                    <a:lumOff val="40000"/>
                  </a:schemeClr>
                </a:solidFill>
              </a:rPr>
              <a:t>additionality</a:t>
            </a:r>
            <a:r>
              <a:rPr lang="en-US" sz="2000" dirty="0">
                <a:solidFill>
                  <a:schemeClr val="tx2">
                    <a:lumMod val="60000"/>
                    <a:lumOff val="40000"/>
                  </a:schemeClr>
                </a:solidFill>
              </a:rPr>
              <a:t>. </a:t>
            </a:r>
          </a:p>
          <a:p>
            <a:pPr marL="742950" lvl="1" indent="-285750">
              <a:buFont typeface="Arial" panose="020B0604020202020204" pitchFamily="34" charset="0"/>
              <a:buChar char="•"/>
            </a:pPr>
            <a:r>
              <a:rPr lang="en-US" sz="2000" dirty="0">
                <a:solidFill>
                  <a:schemeClr val="tx2">
                    <a:lumMod val="60000"/>
                    <a:lumOff val="40000"/>
                  </a:schemeClr>
                </a:solidFill>
              </a:rPr>
              <a:t>Existing commitments, e.g. compliance with law on EIA, planning, protected areas, FPIC, etc. </a:t>
            </a:r>
          </a:p>
          <a:p>
            <a:pPr marL="285750" indent="-285750">
              <a:buFont typeface="Arial" panose="020B0604020202020204" pitchFamily="34" charset="0"/>
              <a:buChar char="•"/>
            </a:pPr>
            <a:r>
              <a:rPr lang="en-US" sz="2000" dirty="0">
                <a:solidFill>
                  <a:srgbClr val="0070C0"/>
                </a:solidFill>
              </a:rPr>
              <a:t>Authority: </a:t>
            </a:r>
            <a:r>
              <a:rPr lang="en-US" sz="2000" dirty="0">
                <a:solidFill>
                  <a:schemeClr val="tx2">
                    <a:lumMod val="60000"/>
                    <a:lumOff val="40000"/>
                  </a:schemeClr>
                </a:solidFill>
              </a:rPr>
              <a:t>mandatory/voluntary and (if former) how established in law</a:t>
            </a:r>
          </a:p>
          <a:p>
            <a:pPr marL="285750" indent="-285750">
              <a:buFont typeface="Arial" panose="020B0604020202020204" pitchFamily="34" charset="0"/>
              <a:buChar char="•"/>
            </a:pPr>
            <a:endParaRPr lang="en-US" sz="2000" dirty="0">
              <a:solidFill>
                <a:schemeClr val="tx2">
                  <a:lumMod val="60000"/>
                  <a:lumOff val="40000"/>
                </a:schemeClr>
              </a:solidFill>
            </a:endParaRPr>
          </a:p>
          <a:p>
            <a:pPr marL="285750" indent="-285750">
              <a:buFont typeface="Arial" panose="020B0604020202020204" pitchFamily="34" charset="0"/>
              <a:buChar char="•"/>
            </a:pPr>
            <a:r>
              <a:rPr lang="en-US" sz="2000" dirty="0">
                <a:solidFill>
                  <a:srgbClr val="7030A0"/>
                </a:solidFill>
              </a:rPr>
              <a:t>Governance arrangements:  coordination, participation, oversight</a:t>
            </a:r>
          </a:p>
          <a:p>
            <a:pPr marL="285750" indent="-285750">
              <a:buFont typeface="Arial" panose="020B0604020202020204" pitchFamily="34" charset="0"/>
              <a:buChar char="•"/>
            </a:pPr>
            <a:r>
              <a:rPr lang="en-US" sz="2000" dirty="0">
                <a:solidFill>
                  <a:srgbClr val="7030A0"/>
                </a:solidFill>
              </a:rPr>
              <a:t>Mechanisms &amp; tools, e.g. conservation covenants; trust funds</a:t>
            </a:r>
          </a:p>
          <a:p>
            <a:pPr marL="285750" indent="-285750">
              <a:buFont typeface="Arial" panose="020B0604020202020204" pitchFamily="34" charset="0"/>
              <a:buChar char="•"/>
            </a:pPr>
            <a:r>
              <a:rPr lang="en-US" sz="2000" dirty="0">
                <a:solidFill>
                  <a:srgbClr val="7030A0"/>
                </a:solidFill>
              </a:rPr>
              <a:t>Institutions, e.g. NNL Unit; inter-departmental committee for coordinated land-use planning.</a:t>
            </a:r>
          </a:p>
        </p:txBody>
      </p:sp>
      <p:sp>
        <p:nvSpPr>
          <p:cNvPr id="6" name="Left Brace 5"/>
          <p:cNvSpPr/>
          <p:nvPr/>
        </p:nvSpPr>
        <p:spPr>
          <a:xfrm>
            <a:off x="2922094" y="1198736"/>
            <a:ext cx="1466654" cy="2786188"/>
          </a:xfrm>
          <a:prstGeom prst="leftBrace">
            <a:avLst>
              <a:gd name="adj1" fmla="val 8333"/>
              <a:gd name="adj2" fmla="val 4707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p:cNvSpPr/>
          <p:nvPr/>
        </p:nvSpPr>
        <p:spPr>
          <a:xfrm>
            <a:off x="3237798" y="4561984"/>
            <a:ext cx="1001166" cy="109728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rgbClr val="7030A0"/>
                </a:solidFill>
              </a:ln>
              <a:solidFill>
                <a:srgbClr val="7030A0"/>
              </a:solidFill>
            </a:endParaRPr>
          </a:p>
        </p:txBody>
      </p:sp>
    </p:spTree>
    <p:extLst>
      <p:ext uri="{BB962C8B-B14F-4D97-AF65-F5344CB8AC3E}">
        <p14:creationId xmlns:p14="http://schemas.microsoft.com/office/powerpoint/2010/main" val="213193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3055434" y="980201"/>
            <a:ext cx="8920790" cy="3011488"/>
          </a:xfrm>
          <a:prstGeom prst="rect">
            <a:avLst/>
          </a:prstGeom>
          <a:noFill/>
          <a:ln w="9525">
            <a:noFill/>
            <a:miter lim="800000"/>
            <a:headEnd/>
            <a:tailEnd/>
          </a:ln>
        </p:spPr>
        <p:txBody>
          <a:bodyPr/>
          <a:lstStyle/>
          <a:p>
            <a:pPr marL="342900" indent="-342900">
              <a:spcBef>
                <a:spcPts val="600"/>
              </a:spcBef>
              <a:buFont typeface="Arial" panose="020B0604020202020204" pitchFamily="34" charset="0"/>
              <a:buChar char="•"/>
            </a:pPr>
            <a:r>
              <a:rPr lang="en-GB" sz="2000" dirty="0"/>
              <a:t>Economic impact analyses of policy options</a:t>
            </a:r>
            <a:endParaRPr lang="en-US" sz="2000" dirty="0"/>
          </a:p>
          <a:p>
            <a:pPr marL="342900" indent="-342900">
              <a:spcBef>
                <a:spcPts val="600"/>
              </a:spcBef>
              <a:buFont typeface="Arial" panose="020B0604020202020204" pitchFamily="34" charset="0"/>
              <a:buChar char="•"/>
            </a:pPr>
            <a:r>
              <a:rPr lang="en-GB" sz="2000" dirty="0"/>
              <a:t>Policy/regulation</a:t>
            </a:r>
            <a:endParaRPr lang="en-US" sz="2000" dirty="0"/>
          </a:p>
          <a:p>
            <a:pPr marL="342900" indent="-342900">
              <a:spcBef>
                <a:spcPts val="600"/>
              </a:spcBef>
              <a:buFont typeface="Arial" panose="020B0604020202020204" pitchFamily="34" charset="0"/>
              <a:buChar char="•"/>
            </a:pPr>
            <a:r>
              <a:rPr lang="en-GB" sz="2000" dirty="0"/>
              <a:t>Policy/guidance</a:t>
            </a:r>
            <a:endParaRPr lang="en-US" sz="2000" dirty="0"/>
          </a:p>
          <a:p>
            <a:pPr marL="342900" indent="-342900">
              <a:spcBef>
                <a:spcPts val="600"/>
              </a:spcBef>
              <a:buFont typeface="Arial" panose="020B0604020202020204" pitchFamily="34" charset="0"/>
              <a:buChar char="•"/>
            </a:pPr>
            <a:r>
              <a:rPr lang="en-GB" sz="2000" dirty="0"/>
              <a:t>Principles and standards</a:t>
            </a:r>
            <a:endParaRPr lang="en-US" sz="2000" dirty="0"/>
          </a:p>
          <a:p>
            <a:pPr marL="342900" indent="-342900">
              <a:spcBef>
                <a:spcPts val="600"/>
              </a:spcBef>
              <a:buFont typeface="Arial" panose="020B0604020202020204" pitchFamily="34" charset="0"/>
              <a:buChar char="•"/>
            </a:pPr>
            <a:r>
              <a:rPr lang="en-US" sz="2000" dirty="0"/>
              <a:t>Land-use planning and the broader context</a:t>
            </a:r>
          </a:p>
          <a:p>
            <a:pPr marL="342900" indent="-342900">
              <a:spcBef>
                <a:spcPts val="600"/>
              </a:spcBef>
              <a:buFont typeface="Arial" panose="020B0604020202020204" pitchFamily="34" charset="0"/>
              <a:buChar char="•"/>
            </a:pPr>
            <a:r>
              <a:rPr lang="en-US" sz="2000" dirty="0"/>
              <a:t>Biodiversity planning</a:t>
            </a:r>
          </a:p>
          <a:p>
            <a:pPr marL="342900" indent="-342900">
              <a:spcBef>
                <a:spcPts val="600"/>
              </a:spcBef>
              <a:buFont typeface="Arial" panose="020B0604020202020204" pitchFamily="34" charset="0"/>
              <a:buChar char="•"/>
            </a:pPr>
            <a:r>
              <a:rPr lang="en-GB" sz="2000" dirty="0"/>
              <a:t>Supply side</a:t>
            </a:r>
            <a:endParaRPr lang="en-US" sz="2000" dirty="0"/>
          </a:p>
          <a:p>
            <a:pPr marL="342900" indent="-342900">
              <a:spcBef>
                <a:spcPts val="600"/>
              </a:spcBef>
              <a:buFont typeface="Arial" panose="020B0604020202020204" pitchFamily="34" charset="0"/>
              <a:buChar char="•"/>
            </a:pPr>
            <a:r>
              <a:rPr lang="en-GB" sz="2000" dirty="0"/>
              <a:t>Biodiversity data and maps </a:t>
            </a:r>
          </a:p>
          <a:p>
            <a:pPr marL="342900" indent="-342900">
              <a:spcBef>
                <a:spcPts val="600"/>
              </a:spcBef>
              <a:buFont typeface="Arial" panose="020B0604020202020204" pitchFamily="34" charset="0"/>
              <a:buChar char="•"/>
            </a:pPr>
            <a:r>
              <a:rPr lang="en-GB" sz="2000" dirty="0"/>
              <a:t>Pilot projects</a:t>
            </a:r>
            <a:endParaRPr lang="en-US" sz="2000" dirty="0"/>
          </a:p>
          <a:p>
            <a:pPr marL="342900" indent="-342900">
              <a:spcBef>
                <a:spcPts val="600"/>
              </a:spcBef>
              <a:buFont typeface="Arial" panose="020B0604020202020204" pitchFamily="34" charset="0"/>
              <a:buChar char="•"/>
            </a:pPr>
            <a:r>
              <a:rPr lang="en-GB" sz="2000" dirty="0"/>
              <a:t>Implementation</a:t>
            </a:r>
            <a:endParaRPr lang="en-US" sz="2000" dirty="0"/>
          </a:p>
          <a:p>
            <a:pPr marL="342900" indent="-342900">
              <a:spcBef>
                <a:spcPts val="600"/>
              </a:spcBef>
              <a:buFont typeface="Arial" panose="020B0604020202020204" pitchFamily="34" charset="0"/>
              <a:buChar char="•"/>
            </a:pPr>
            <a:r>
              <a:rPr lang="en-GB" sz="2000" dirty="0"/>
              <a:t>Training and capacity building</a:t>
            </a:r>
            <a:endParaRPr lang="en-US" sz="2000" dirty="0"/>
          </a:p>
          <a:p>
            <a:pPr marL="342900" indent="-342900">
              <a:spcBef>
                <a:spcPts val="600"/>
              </a:spcBef>
              <a:buFont typeface="Arial" panose="020B0604020202020204" pitchFamily="34" charset="0"/>
              <a:buChar char="•"/>
            </a:pPr>
            <a:r>
              <a:rPr lang="en-GB" sz="2000" dirty="0"/>
              <a:t>Legal and financial instruments to secure long-term implementation</a:t>
            </a:r>
            <a:endParaRPr lang="en-US" sz="2000" dirty="0"/>
          </a:p>
          <a:p>
            <a:pPr marL="342900" indent="-342900">
              <a:spcBef>
                <a:spcPts val="600"/>
              </a:spcBef>
              <a:buFont typeface="Arial" panose="020B0604020202020204" pitchFamily="34" charset="0"/>
              <a:buChar char="•"/>
            </a:pPr>
            <a:r>
              <a:rPr lang="en-GB" sz="2000" dirty="0"/>
              <a:t>Monitoring and enforcement</a:t>
            </a:r>
            <a:endParaRPr lang="en-US" sz="2000" dirty="0"/>
          </a:p>
          <a:p>
            <a:pPr marL="342900" indent="-342900">
              <a:spcBef>
                <a:spcPts val="600"/>
              </a:spcBef>
              <a:buFont typeface="Arial" panose="020B0604020202020204" pitchFamily="34" charset="0"/>
              <a:buChar char="•"/>
            </a:pPr>
            <a:r>
              <a:rPr lang="en-GB" sz="2000" dirty="0"/>
              <a:t>Evidence on the effectiveness of NNL/NG schemes</a:t>
            </a:r>
          </a:p>
          <a:p>
            <a:pPr marL="342900" indent="-342900">
              <a:spcBef>
                <a:spcPts val="600"/>
              </a:spcBef>
              <a:buFont typeface="Arial" panose="020B0604020202020204" pitchFamily="34" charset="0"/>
              <a:buChar char="•"/>
            </a:pPr>
            <a:r>
              <a:rPr lang="en-GB" sz="2000" dirty="0"/>
              <a:t>Roadmap and adaptive learning</a:t>
            </a:r>
            <a:endParaRPr lang="en-US" sz="2000" dirty="0"/>
          </a:p>
        </p:txBody>
      </p:sp>
      <p:sp>
        <p:nvSpPr>
          <p:cNvPr id="7" name="Text Box 6"/>
          <p:cNvSpPr txBox="1">
            <a:spLocks noChangeArrowheads="1"/>
          </p:cNvSpPr>
          <p:nvPr/>
        </p:nvSpPr>
        <p:spPr bwMode="auto">
          <a:xfrm>
            <a:off x="1343025" y="136518"/>
            <a:ext cx="8923337" cy="507831"/>
          </a:xfrm>
          <a:prstGeom prst="rect">
            <a:avLst/>
          </a:prstGeom>
          <a:noFill/>
          <a:ln w="9525">
            <a:noFill/>
            <a:miter lim="800000"/>
            <a:headEnd/>
            <a:tailEnd/>
          </a:ln>
        </p:spPr>
        <p:txBody>
          <a:bodyPr wrap="square">
            <a:spAutoFit/>
          </a:bodyPr>
          <a:lstStyle/>
          <a:p>
            <a:pPr algn="ctr">
              <a:lnSpc>
                <a:spcPct val="90000"/>
              </a:lnSpc>
            </a:pPr>
            <a:r>
              <a:rPr lang="en-US" sz="3000" dirty="0">
                <a:solidFill>
                  <a:schemeClr val="bg1"/>
                </a:solidFill>
              </a:rPr>
              <a:t>Elements of a NNL/Offsets strategy</a:t>
            </a:r>
          </a:p>
        </p:txBody>
      </p:sp>
      <p:pic>
        <p:nvPicPr>
          <p:cNvPr id="4" name="Picture 14" descr="DSC01317">
            <a:extLst>
              <a:ext uri="{FF2B5EF4-FFF2-40B4-BE49-F238E27FC236}">
                <a16:creationId xmlns:a16="http://schemas.microsoft.com/office/drawing/2014/main" id="{016EAA70-73B9-45FE-AD18-B1C6F37B88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1938" y="1127141"/>
            <a:ext cx="2133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240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787843"/>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a:grpSpLocks noChangeAspect="1"/>
          </p:cNvGrpSpPr>
          <p:nvPr/>
        </p:nvGrpSpPr>
        <p:grpSpPr>
          <a:xfrm>
            <a:off x="8795631" y="6008184"/>
            <a:ext cx="3271941" cy="741030"/>
            <a:chOff x="1566227" y="87948"/>
            <a:chExt cx="3496310" cy="791845"/>
          </a:xfrm>
        </p:grpSpPr>
        <p:pic>
          <p:nvPicPr>
            <p:cNvPr id="13" name="Image 3"/>
            <p:cNvPicPr>
              <a:picLocks noChangeAspect="1"/>
            </p:cNvPicPr>
            <p:nvPr/>
          </p:nvPicPr>
          <p:blipFill rotWithShape="1">
            <a:blip r:embed="rId3">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14"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15" name="Picture 14" descr="C:\Users\Hugo Rainey\Documents\COMBO Project\Media &amp; Communications\Logos\AFD\image_galleryCAAVZY69.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
        <p:nvSpPr>
          <p:cNvPr id="17" name="TextBox 16"/>
          <p:cNvSpPr txBox="1"/>
          <p:nvPr/>
        </p:nvSpPr>
        <p:spPr>
          <a:xfrm>
            <a:off x="858829" y="141513"/>
            <a:ext cx="9123371" cy="646331"/>
          </a:xfrm>
          <a:prstGeom prst="rect">
            <a:avLst/>
          </a:prstGeom>
          <a:noFill/>
        </p:spPr>
        <p:txBody>
          <a:bodyPr wrap="square" rtlCol="0">
            <a:spAutoFit/>
          </a:bodyPr>
          <a:lstStyle/>
          <a:p>
            <a:pPr algn="ctr" defTabSz="768111"/>
            <a:r>
              <a:rPr lang="fr-FR" sz="3600" b="1" dirty="0">
                <a:solidFill>
                  <a:schemeClr val="bg1"/>
                </a:solidFill>
                <a:latin typeface="Calibri" panose="020F0502020204030204" pitchFamily="34" charset="0"/>
              </a:rPr>
              <a:t>Planning</a:t>
            </a:r>
            <a:endParaRPr lang="pt-PT" sz="3600" b="1" dirty="0">
              <a:solidFill>
                <a:schemeClr val="bg1"/>
              </a:solidFill>
              <a:latin typeface="Calibri" panose="020F0502020204030204" pitchFamily="34" charset="0"/>
            </a:endParaRPr>
          </a:p>
        </p:txBody>
      </p:sp>
      <p:sp>
        <p:nvSpPr>
          <p:cNvPr id="11" name="TextBox 10">
            <a:extLst>
              <a:ext uri="{FF2B5EF4-FFF2-40B4-BE49-F238E27FC236}">
                <a16:creationId xmlns:a16="http://schemas.microsoft.com/office/drawing/2014/main" id="{C39C41F1-D88D-40AB-B3C1-923D17AB10F8}"/>
              </a:ext>
            </a:extLst>
          </p:cNvPr>
          <p:cNvSpPr txBox="1"/>
          <p:nvPr/>
        </p:nvSpPr>
        <p:spPr>
          <a:xfrm>
            <a:off x="1746511" y="2771345"/>
            <a:ext cx="8338375" cy="1323439"/>
          </a:xfrm>
          <a:prstGeom prst="rect">
            <a:avLst/>
          </a:prstGeom>
          <a:noFill/>
        </p:spPr>
        <p:txBody>
          <a:bodyPr wrap="square" rtlCol="0">
            <a:spAutoFit/>
          </a:bodyPr>
          <a:lstStyle/>
          <a:p>
            <a:pPr algn="ctr" defTabSz="768111"/>
            <a:r>
              <a:rPr lang="fr-FR" sz="4000" b="1" dirty="0">
                <a:latin typeface="Calibri" panose="020F0502020204030204" pitchFamily="34" charset="0"/>
              </a:rPr>
              <a:t>Benchmarking: How good </a:t>
            </a:r>
            <a:r>
              <a:rPr lang="fr-FR" sz="4000" b="1" dirty="0" err="1">
                <a:latin typeface="Calibri" panose="020F0502020204030204" pitchFamily="34" charset="0"/>
              </a:rPr>
              <a:t>is</a:t>
            </a:r>
            <a:r>
              <a:rPr lang="fr-FR" sz="4000" b="1" dirty="0">
                <a:latin typeface="Calibri" panose="020F0502020204030204" pitchFamily="34" charset="0"/>
              </a:rPr>
              <a:t> </a:t>
            </a:r>
            <a:r>
              <a:rPr lang="fr-FR" sz="4000" b="1" dirty="0" err="1">
                <a:latin typeface="Calibri" panose="020F0502020204030204" pitchFamily="34" charset="0"/>
              </a:rPr>
              <a:t>your</a:t>
            </a:r>
            <a:r>
              <a:rPr lang="fr-FR" sz="4000" b="1" dirty="0">
                <a:latin typeface="Calibri" panose="020F0502020204030204" pitchFamily="34" charset="0"/>
              </a:rPr>
              <a:t> national/state system?</a:t>
            </a:r>
            <a:endParaRPr lang="pt-PT" sz="4000" b="1" dirty="0">
              <a:latin typeface="Calibri" panose="020F0502020204030204" pitchFamily="34" charset="0"/>
            </a:endParaRPr>
          </a:p>
        </p:txBody>
      </p:sp>
    </p:spTree>
    <p:extLst>
      <p:ext uri="{BB962C8B-B14F-4D97-AF65-F5344CB8AC3E}">
        <p14:creationId xmlns:p14="http://schemas.microsoft.com/office/powerpoint/2010/main" val="3258375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800099" y="95250"/>
            <a:ext cx="9420225" cy="480131"/>
          </a:xfrm>
          <a:prstGeom prst="rect">
            <a:avLst/>
          </a:prstGeom>
          <a:noFill/>
          <a:ln w="9525">
            <a:noFill/>
            <a:miter lim="800000"/>
            <a:headEnd/>
            <a:tailEnd/>
          </a:ln>
        </p:spPr>
        <p:txBody>
          <a:bodyPr wrap="square">
            <a:spAutoFit/>
          </a:bodyPr>
          <a:lstStyle>
            <a:defPPr>
              <a:defRPr lang="en-US"/>
            </a:defPPr>
            <a:lvl1pPr marR="0" lvl="0" indent="0" algn="ctr" fontAlgn="auto">
              <a:lnSpc>
                <a:spcPct val="90000"/>
              </a:lnSpc>
              <a:spcBef>
                <a:spcPts val="0"/>
              </a:spcBef>
              <a:spcAft>
                <a:spcPts val="0"/>
              </a:spcAft>
              <a:buClrTx/>
              <a:buSzTx/>
              <a:buFontTx/>
              <a:buNone/>
              <a:tabLst/>
              <a:defRPr kumimoji="0" sz="2800" i="0" u="none" strike="noStrike" kern="0"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r>
              <a:rPr lang="en-US" dirty="0"/>
              <a:t>How good is your national/state system for BNG?</a:t>
            </a:r>
          </a:p>
        </p:txBody>
      </p:sp>
      <p:sp>
        <p:nvSpPr>
          <p:cNvPr id="5" name="Rectangle 4"/>
          <p:cNvSpPr/>
          <p:nvPr/>
        </p:nvSpPr>
        <p:spPr>
          <a:xfrm>
            <a:off x="518592" y="1123614"/>
            <a:ext cx="10371082" cy="3185487"/>
          </a:xfrm>
          <a:prstGeom prst="rect">
            <a:avLst/>
          </a:prstGeom>
          <a:noFill/>
        </p:spPr>
        <p:txBody>
          <a:bodyPr wrap="square">
            <a:spAutoFit/>
          </a:bodyPr>
          <a:lstStyle/>
          <a:p>
            <a:pPr>
              <a:spcAft>
                <a:spcPts val="1800"/>
              </a:spcAft>
            </a:pPr>
            <a:r>
              <a:rPr lang="en-US" sz="2200" b="1" dirty="0"/>
              <a:t>How to review the quality and performance of a national system for BNG/NNL?</a:t>
            </a:r>
            <a:endParaRPr lang="en-US" sz="2200" dirty="0"/>
          </a:p>
          <a:p>
            <a:pPr marL="285750" indent="-285750">
              <a:spcAft>
                <a:spcPts val="600"/>
              </a:spcAft>
              <a:buFont typeface="Arial" panose="020B0604020202020204" pitchFamily="34" charset="0"/>
              <a:buChar char="•"/>
            </a:pPr>
            <a:r>
              <a:rPr lang="en-US" dirty="0"/>
              <a:t>Use a ‘</a:t>
            </a:r>
            <a:r>
              <a:rPr lang="en-US" b="1" dirty="0"/>
              <a:t>benchmark</a:t>
            </a:r>
            <a:r>
              <a:rPr lang="en-US" dirty="0"/>
              <a:t>’ of criteria to </a:t>
            </a:r>
            <a:r>
              <a:rPr lang="en-US" b="1" dirty="0"/>
              <a:t>assess</a:t>
            </a:r>
            <a:r>
              <a:rPr lang="en-US" dirty="0"/>
              <a:t> a particular government’s system for mitigation or </a:t>
            </a:r>
            <a:r>
              <a:rPr lang="en-US" b="1" dirty="0"/>
              <a:t>compare</a:t>
            </a:r>
            <a:r>
              <a:rPr lang="en-US" dirty="0"/>
              <a:t> different governments’ performance. </a:t>
            </a:r>
          </a:p>
          <a:p>
            <a:pPr marL="285750" indent="-285750">
              <a:spcAft>
                <a:spcPts val="600"/>
              </a:spcAft>
              <a:buFont typeface="Arial" panose="020B0604020202020204" pitchFamily="34" charset="0"/>
              <a:buChar char="•"/>
            </a:pPr>
            <a:r>
              <a:rPr lang="en-US" dirty="0"/>
              <a:t>The BBOP benchmark allows the user to assess a particular policy and system of governance to mitigate the impacts of development projects on biodiversity - at the national, state or local government level. </a:t>
            </a:r>
          </a:p>
          <a:p>
            <a:pPr marL="285750" indent="-285750">
              <a:spcAft>
                <a:spcPts val="600"/>
              </a:spcAft>
              <a:buFont typeface="Arial" panose="020B0604020202020204" pitchFamily="34" charset="0"/>
              <a:buChar char="•"/>
            </a:pPr>
            <a:r>
              <a:rPr lang="en-US" dirty="0"/>
              <a:t>The framework for review is a set of criteria describing particular aspects of policy. For each criterion, indicative descriptions have been provided to indicate what would constitute ‘low’, ‘medium’ and ‘high’ standards, allowing individual policies to be benchmarked against best practice.  </a:t>
            </a:r>
          </a:p>
          <a:p>
            <a:pPr>
              <a:spcBef>
                <a:spcPts val="600"/>
              </a:spcBef>
            </a:pPr>
            <a:endParaRPr lang="en-GB" dirty="0"/>
          </a:p>
        </p:txBody>
      </p:sp>
      <p:sp>
        <p:nvSpPr>
          <p:cNvPr id="2" name="Slide Number Placeholder 1"/>
          <p:cNvSpPr>
            <a:spLocks noGrp="1"/>
          </p:cNvSpPr>
          <p:nvPr>
            <p:ph type="sldNum" sz="quarter" idx="12"/>
          </p:nvPr>
        </p:nvSpPr>
        <p:spPr/>
        <p:txBody>
          <a:bodyPr/>
          <a:lstStyle/>
          <a:p>
            <a:pPr algn="r"/>
            <a:fld id="{47AE87FF-3012-4A0A-BEF1-7570441C9250}" type="slidenum">
              <a:rPr lang="fr-FR" smtClean="0">
                <a:solidFill>
                  <a:prstClr val="black">
                    <a:tint val="75000"/>
                  </a:prstClr>
                </a:solidFill>
              </a:rPr>
              <a:pPr algn="r"/>
              <a:t>16</a:t>
            </a:fld>
            <a:endParaRPr lang="fr-FR" dirty="0">
              <a:solidFill>
                <a:prstClr val="black">
                  <a:tint val="75000"/>
                </a:prstClr>
              </a:solidFill>
            </a:endParaRPr>
          </a:p>
        </p:txBody>
      </p:sp>
      <p:pic>
        <p:nvPicPr>
          <p:cNvPr id="6" name="Picture 5">
            <a:extLst>
              <a:ext uri="{FF2B5EF4-FFF2-40B4-BE49-F238E27FC236}">
                <a16:creationId xmlns:a16="http://schemas.microsoft.com/office/drawing/2014/main" id="{4AA95E49-8713-46C9-AC48-CC448788205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25968" y="2164645"/>
            <a:ext cx="1135380" cy="146812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BC17D858-AA46-4713-A8A0-0E74DD82F399}"/>
              </a:ext>
            </a:extLst>
          </p:cNvPr>
          <p:cNvPicPr>
            <a:picLocks noChangeAspect="1"/>
          </p:cNvPicPr>
          <p:nvPr/>
        </p:nvPicPr>
        <p:blipFill>
          <a:blip r:embed="rId4"/>
          <a:stretch>
            <a:fillRect/>
          </a:stretch>
        </p:blipFill>
        <p:spPr>
          <a:xfrm>
            <a:off x="2699191" y="4028132"/>
            <a:ext cx="8881579" cy="2829868"/>
          </a:xfrm>
          <a:prstGeom prst="rect">
            <a:avLst/>
          </a:prstGeom>
        </p:spPr>
      </p:pic>
    </p:spTree>
    <p:extLst>
      <p:ext uri="{BB962C8B-B14F-4D97-AF65-F5344CB8AC3E}">
        <p14:creationId xmlns:p14="http://schemas.microsoft.com/office/powerpoint/2010/main" val="2262215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800099" y="95250"/>
            <a:ext cx="9420225" cy="480131"/>
          </a:xfrm>
          <a:prstGeom prst="rect">
            <a:avLst/>
          </a:prstGeom>
          <a:noFill/>
          <a:ln w="9525">
            <a:noFill/>
            <a:miter lim="800000"/>
            <a:headEnd/>
            <a:tailEnd/>
          </a:ln>
        </p:spPr>
        <p:txBody>
          <a:bodyPr wrap="square">
            <a:spAutoFit/>
          </a:bodyPr>
          <a:lstStyle>
            <a:defPPr>
              <a:defRPr lang="en-US"/>
            </a:defPPr>
            <a:lvl1pPr marR="0" lvl="0" indent="0" algn="ctr" fontAlgn="auto">
              <a:lnSpc>
                <a:spcPct val="90000"/>
              </a:lnSpc>
              <a:spcBef>
                <a:spcPts val="0"/>
              </a:spcBef>
              <a:spcAft>
                <a:spcPts val="0"/>
              </a:spcAft>
              <a:buClrTx/>
              <a:buSzTx/>
              <a:buFontTx/>
              <a:buNone/>
              <a:tabLst/>
              <a:defRPr kumimoji="0" sz="2800" i="0" u="none" strike="noStrike" kern="0"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r>
              <a:rPr lang="en-US" dirty="0"/>
              <a:t>Criteria in a benchmark of a national system for BNG/NNL</a:t>
            </a:r>
          </a:p>
        </p:txBody>
      </p:sp>
      <p:pic>
        <p:nvPicPr>
          <p:cNvPr id="6" name="Picture 5">
            <a:extLst>
              <a:ext uri="{FF2B5EF4-FFF2-40B4-BE49-F238E27FC236}">
                <a16:creationId xmlns:a16="http://schemas.microsoft.com/office/drawing/2014/main" id="{4AA95E49-8713-46C9-AC48-CC448788205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542869" y="4246007"/>
            <a:ext cx="1669531" cy="1978449"/>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4B5C528E-CF3F-414A-9EFB-3444C7976077}"/>
              </a:ext>
            </a:extLst>
          </p:cNvPr>
          <p:cNvSpPr/>
          <p:nvPr/>
        </p:nvSpPr>
        <p:spPr>
          <a:xfrm>
            <a:off x="311524" y="3409292"/>
            <a:ext cx="5683419" cy="1986441"/>
          </a:xfrm>
          <a:prstGeom prst="rect">
            <a:avLst/>
          </a:prstGeom>
        </p:spPr>
        <p:txBody>
          <a:bodyPr wrap="square">
            <a:spAutoFit/>
          </a:bodyPr>
          <a:lstStyle/>
          <a:p>
            <a:pPr>
              <a:lnSpc>
                <a:spcPct val="115000"/>
              </a:lnSpc>
              <a:spcAft>
                <a:spcPts val="900"/>
              </a:spcAft>
            </a:pPr>
            <a:endParaRPr lang="en-GB" sz="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900"/>
              </a:spcAft>
            </a:pPr>
            <a:r>
              <a:rPr lang="en-US" dirty="0">
                <a:latin typeface="Calibri" panose="020F0502020204030204" pitchFamily="34" charset="0"/>
                <a:ea typeface="Calibri" panose="020F0502020204030204" pitchFamily="34" charset="0"/>
                <a:cs typeface="Calibri" panose="020F0502020204030204" pitchFamily="34" charset="0"/>
              </a:rPr>
              <a:t>Goal</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900"/>
              </a:spcAft>
            </a:pPr>
            <a:r>
              <a:rPr lang="en-US" sz="2000" dirty="0">
                <a:latin typeface="Calibri" panose="020F0502020204030204" pitchFamily="34" charset="0"/>
                <a:ea typeface="Calibri" panose="020F0502020204030204" pitchFamily="34" charset="0"/>
                <a:cs typeface="Calibri" panose="020F0502020204030204" pitchFamily="34" charset="0"/>
              </a:rPr>
              <a:t>Scope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900"/>
              </a:spcAft>
              <a:tabLst>
                <a:tab pos="1097280" algn="l"/>
              </a:tabLst>
            </a:pPr>
            <a:r>
              <a:rPr lang="en-US" dirty="0">
                <a:latin typeface="Calibri" panose="020F0502020204030204" pitchFamily="34" charset="0"/>
                <a:ea typeface="Calibri" panose="020F0502020204030204" pitchFamily="34" charset="0"/>
                <a:cs typeface="Calibri" panose="020F0502020204030204" pitchFamily="34" charset="0"/>
              </a:rPr>
              <a:t>Mitigation hierarchy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900"/>
              </a:spcAft>
            </a:pPr>
            <a:r>
              <a:rPr lang="en-US" dirty="0">
                <a:latin typeface="Calibri" panose="020F0502020204030204" pitchFamily="34" charset="0"/>
                <a:ea typeface="Calibri" panose="020F0502020204030204" pitchFamily="34" charset="0"/>
                <a:cs typeface="Calibri" panose="020F0502020204030204" pitchFamily="34" charset="0"/>
              </a:rPr>
              <a:t>Baselines, counterfactuals, additionality and gain </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4001497B-A5BE-43F5-B201-61168A36A661}"/>
              </a:ext>
            </a:extLst>
          </p:cNvPr>
          <p:cNvSpPr/>
          <p:nvPr/>
        </p:nvSpPr>
        <p:spPr>
          <a:xfrm>
            <a:off x="5172839" y="1496166"/>
            <a:ext cx="5961325" cy="1694053"/>
          </a:xfrm>
          <a:prstGeom prst="rect">
            <a:avLst/>
          </a:prstGeom>
        </p:spPr>
        <p:txBody>
          <a:bodyPr wrap="square">
            <a:spAutoFit/>
          </a:bodyPr>
          <a:lstStyle/>
          <a:p>
            <a:pPr>
              <a:lnSpc>
                <a:spcPct val="115000"/>
              </a:lnSpc>
              <a:spcAft>
                <a:spcPts val="900"/>
              </a:spcAft>
            </a:pPr>
            <a:r>
              <a:rPr lang="en-US" b="1" dirty="0">
                <a:latin typeface="Calibri" panose="020F0502020204030204" pitchFamily="34" charset="0"/>
                <a:ea typeface="Calibri" panose="020F0502020204030204" pitchFamily="34" charset="0"/>
                <a:cs typeface="Calibri" panose="020F0502020204030204" pitchFamily="34" charset="0"/>
              </a:rPr>
              <a:t>Process of implementation of policy, e.g.:</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9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Stakeholder involvement, FPIC, independent review</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9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Clarity, transparency, M&amp;E of policy, enforcement</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US" dirty="0">
                <a:latin typeface="Calibri" panose="020F0502020204030204" pitchFamily="34" charset="0"/>
                <a:ea typeface="Calibri" panose="020F0502020204030204" pitchFamily="34" charset="0"/>
                <a:cs typeface="Calibri" panose="020F0502020204030204" pitchFamily="34" charset="0"/>
              </a:rPr>
              <a:t> </a:t>
            </a:r>
          </a:p>
        </p:txBody>
      </p:sp>
      <p:sp>
        <p:nvSpPr>
          <p:cNvPr id="9" name="Rectangle 8">
            <a:extLst>
              <a:ext uri="{FF2B5EF4-FFF2-40B4-BE49-F238E27FC236}">
                <a16:creationId xmlns:a16="http://schemas.microsoft.com/office/drawing/2014/main" id="{28B0BC3C-A4BB-447F-B5E5-3F7B4068316D}"/>
              </a:ext>
            </a:extLst>
          </p:cNvPr>
          <p:cNvSpPr/>
          <p:nvPr/>
        </p:nvSpPr>
        <p:spPr>
          <a:xfrm>
            <a:off x="5070153" y="3662901"/>
            <a:ext cx="4216467" cy="2561983"/>
          </a:xfrm>
          <a:prstGeom prst="rect">
            <a:avLst/>
          </a:prstGeom>
        </p:spPr>
        <p:txBody>
          <a:bodyPr wrap="square">
            <a:spAutoFit/>
          </a:bodyPr>
          <a:lstStyle/>
          <a:p>
            <a:pPr>
              <a:lnSpc>
                <a:spcPct val="115000"/>
              </a:lnSpc>
              <a:spcAft>
                <a:spcPts val="900"/>
              </a:spcAft>
            </a:pPr>
            <a:r>
              <a:rPr lang="en-US" dirty="0">
                <a:latin typeface="Calibri" panose="020F0502020204030204" pitchFamily="34" charset="0"/>
                <a:ea typeface="Calibri" panose="020F0502020204030204" pitchFamily="34" charset="0"/>
                <a:cs typeface="Calibri" panose="020F0502020204030204" pitchFamily="34" charset="0"/>
              </a:rPr>
              <a:t>Limits to what can be offset</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900"/>
              </a:spcAft>
            </a:pPr>
            <a:r>
              <a:rPr lang="en-US" dirty="0">
                <a:latin typeface="Calibri" panose="020F0502020204030204" pitchFamily="34" charset="0"/>
                <a:ea typeface="Calibri" panose="020F0502020204030204" pitchFamily="34" charset="0"/>
                <a:cs typeface="Calibri" panose="020F0502020204030204" pitchFamily="34" charset="0"/>
              </a:rPr>
              <a:t>Exchange rules clear</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900"/>
              </a:spcAft>
            </a:pPr>
            <a:r>
              <a:rPr lang="en-US" dirty="0">
                <a:latin typeface="Calibri" panose="020F0502020204030204" pitchFamily="34" charset="0"/>
                <a:ea typeface="Calibri" panose="020F0502020204030204" pitchFamily="34" charset="0"/>
                <a:cs typeface="Calibri" panose="020F0502020204030204" pitchFamily="34" charset="0"/>
              </a:rPr>
              <a:t>Metrics clear</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900"/>
              </a:spcAft>
            </a:pPr>
            <a:r>
              <a:rPr lang="en-US" dirty="0">
                <a:latin typeface="Calibri" panose="020F0502020204030204" pitchFamily="34" charset="0"/>
                <a:ea typeface="Calibri" panose="020F0502020204030204" pitchFamily="34" charset="0"/>
                <a:cs typeface="Calibri" panose="020F0502020204030204" pitchFamily="34" charset="0"/>
              </a:rPr>
              <a:t>Information systems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900"/>
              </a:spcAft>
            </a:pPr>
            <a:r>
              <a:rPr lang="en-US" dirty="0">
                <a:latin typeface="Calibri" panose="020F0502020204030204" pitchFamily="34" charset="0"/>
                <a:ea typeface="Calibri" panose="020F0502020204030204" pitchFamily="34" charset="0"/>
                <a:cs typeface="Calibri" panose="020F0502020204030204" pitchFamily="34" charset="0"/>
              </a:rPr>
              <a:t>Socioeconomic aspects clear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900"/>
              </a:spcAft>
            </a:pPr>
            <a:r>
              <a:rPr lang="en-US" dirty="0">
                <a:latin typeface="Calibri" panose="020F0502020204030204" pitchFamily="34" charset="0"/>
                <a:ea typeface="Calibri" panose="020F0502020204030204" pitchFamily="34" charset="0"/>
                <a:cs typeface="Calibri" panose="020F0502020204030204" pitchFamily="34" charset="0"/>
              </a:rPr>
              <a:t>Implementation clear</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CF43A6E4-8555-40F0-9E58-5895E4A735C5}"/>
              </a:ext>
            </a:extLst>
          </p:cNvPr>
          <p:cNvSpPr/>
          <p:nvPr/>
        </p:nvSpPr>
        <p:spPr>
          <a:xfrm>
            <a:off x="311524" y="943566"/>
            <a:ext cx="10900877" cy="392159"/>
          </a:xfrm>
          <a:prstGeom prst="rect">
            <a:avLst/>
          </a:prstGeom>
          <a:solidFill>
            <a:schemeClr val="accent6">
              <a:lumMod val="60000"/>
              <a:lumOff val="40000"/>
            </a:schemeClr>
          </a:solidFill>
        </p:spPr>
        <p:txBody>
          <a:bodyPr wrap="square">
            <a:spAutoFit/>
          </a:bodyPr>
          <a:lstStyle/>
          <a:p>
            <a:pPr>
              <a:lnSpc>
                <a:spcPct val="115000"/>
              </a:lnSpc>
            </a:pPr>
            <a:r>
              <a:rPr lang="en-US" b="1" dirty="0">
                <a:solidFill>
                  <a:srgbClr val="009390"/>
                </a:solidFill>
                <a:latin typeface="Calibri" panose="020F0502020204030204" pitchFamily="34" charset="0"/>
                <a:ea typeface="Calibri" panose="020F0502020204030204" pitchFamily="34" charset="0"/>
                <a:cs typeface="Calibri" panose="020F0502020204030204" pitchFamily="34" charset="0"/>
              </a:rPr>
              <a:t>PROCESS</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E42185AA-78BA-4022-A42C-60A080C04FFF}"/>
              </a:ext>
            </a:extLst>
          </p:cNvPr>
          <p:cNvSpPr/>
          <p:nvPr/>
        </p:nvSpPr>
        <p:spPr>
          <a:xfrm>
            <a:off x="311524" y="1482923"/>
            <a:ext cx="5683419" cy="1427507"/>
          </a:xfrm>
          <a:prstGeom prst="rect">
            <a:avLst/>
          </a:prstGeom>
        </p:spPr>
        <p:txBody>
          <a:bodyPr wrap="square">
            <a:spAutoFit/>
          </a:bodyPr>
          <a:lstStyle/>
          <a:p>
            <a:pPr>
              <a:lnSpc>
                <a:spcPct val="115000"/>
              </a:lnSpc>
              <a:spcAft>
                <a:spcPts val="900"/>
              </a:spcAft>
            </a:pPr>
            <a:r>
              <a:rPr lang="en-US" b="1" dirty="0">
                <a:latin typeface="Calibri" panose="020F0502020204030204" pitchFamily="34" charset="0"/>
                <a:ea typeface="Calibri" panose="020F0502020204030204" pitchFamily="34" charset="0"/>
                <a:cs typeface="Calibri" panose="020F0502020204030204" pitchFamily="34" charset="0"/>
              </a:rPr>
              <a:t>Process of development of policy: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9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Participatory</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9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Roadmap</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900"/>
              </a:spcAft>
            </a:pPr>
            <a:r>
              <a:rPr lang="en-US" sz="200" b="1" dirty="0">
                <a:latin typeface="Calibri" panose="020F0502020204030204" pitchFamily="34" charset="0"/>
                <a:ea typeface="Calibri" panose="020F0502020204030204" pitchFamily="34" charset="0"/>
                <a:cs typeface="Calibri" panose="020F0502020204030204" pitchFamily="34" charset="0"/>
              </a:rPr>
              <a:t> 2</a:t>
            </a:r>
          </a:p>
        </p:txBody>
      </p:sp>
      <p:sp>
        <p:nvSpPr>
          <p:cNvPr id="12" name="Rectangle 11">
            <a:extLst>
              <a:ext uri="{FF2B5EF4-FFF2-40B4-BE49-F238E27FC236}">
                <a16:creationId xmlns:a16="http://schemas.microsoft.com/office/drawing/2014/main" id="{D77DD9CB-9855-45E4-A721-A8CD3E7811A6}"/>
              </a:ext>
            </a:extLst>
          </p:cNvPr>
          <p:cNvSpPr/>
          <p:nvPr/>
        </p:nvSpPr>
        <p:spPr>
          <a:xfrm>
            <a:off x="311523" y="3089399"/>
            <a:ext cx="10900877" cy="392159"/>
          </a:xfrm>
          <a:prstGeom prst="rect">
            <a:avLst/>
          </a:prstGeom>
          <a:solidFill>
            <a:schemeClr val="accent6">
              <a:lumMod val="60000"/>
              <a:lumOff val="40000"/>
            </a:schemeClr>
          </a:solidFill>
        </p:spPr>
        <p:txBody>
          <a:bodyPr wrap="square">
            <a:spAutoFit/>
          </a:bodyPr>
          <a:lstStyle/>
          <a:p>
            <a:pPr>
              <a:lnSpc>
                <a:spcPct val="115000"/>
              </a:lnSpc>
            </a:pPr>
            <a:r>
              <a:rPr lang="en-US" b="1" dirty="0">
                <a:solidFill>
                  <a:srgbClr val="009390"/>
                </a:solidFill>
                <a:latin typeface="Calibri" panose="020F0502020204030204" pitchFamily="34" charset="0"/>
                <a:ea typeface="Calibri" panose="020F0502020204030204" pitchFamily="34" charset="0"/>
                <a:cs typeface="Calibri" panose="020F0502020204030204" pitchFamily="34" charset="0"/>
              </a:rPr>
              <a:t>CONTENT</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6735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787843"/>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a:grpSpLocks noChangeAspect="1"/>
          </p:cNvGrpSpPr>
          <p:nvPr/>
        </p:nvGrpSpPr>
        <p:grpSpPr>
          <a:xfrm>
            <a:off x="8795631" y="6008184"/>
            <a:ext cx="3271941" cy="741030"/>
            <a:chOff x="1566227" y="87948"/>
            <a:chExt cx="3496310" cy="791845"/>
          </a:xfrm>
        </p:grpSpPr>
        <p:pic>
          <p:nvPicPr>
            <p:cNvPr id="13" name="Image 3"/>
            <p:cNvPicPr>
              <a:picLocks noChangeAspect="1"/>
            </p:cNvPicPr>
            <p:nvPr/>
          </p:nvPicPr>
          <p:blipFill rotWithShape="1">
            <a:blip r:embed="rId3">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14"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15" name="Picture 14" descr="C:\Users\Hugo Rainey\Documents\COMBO Project\Media &amp; Communications\Logos\AFD\image_galleryCAAVZY69.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
        <p:nvSpPr>
          <p:cNvPr id="17" name="TextBox 16"/>
          <p:cNvSpPr txBox="1"/>
          <p:nvPr/>
        </p:nvSpPr>
        <p:spPr>
          <a:xfrm>
            <a:off x="858829" y="141513"/>
            <a:ext cx="9123371" cy="646331"/>
          </a:xfrm>
          <a:prstGeom prst="rect">
            <a:avLst/>
          </a:prstGeom>
          <a:noFill/>
        </p:spPr>
        <p:txBody>
          <a:bodyPr wrap="square" rtlCol="0">
            <a:spAutoFit/>
          </a:bodyPr>
          <a:lstStyle/>
          <a:p>
            <a:pPr algn="ctr" defTabSz="768111"/>
            <a:r>
              <a:rPr lang="fr-FR" sz="3600" b="1" dirty="0">
                <a:solidFill>
                  <a:schemeClr val="bg1"/>
                </a:solidFill>
                <a:latin typeface="Calibri" panose="020F0502020204030204" pitchFamily="34" charset="0"/>
              </a:rPr>
              <a:t>Planning</a:t>
            </a:r>
            <a:endParaRPr lang="pt-PT" sz="3600" b="1" dirty="0">
              <a:solidFill>
                <a:schemeClr val="bg1"/>
              </a:solidFill>
              <a:latin typeface="Calibri" panose="020F0502020204030204" pitchFamily="34" charset="0"/>
            </a:endParaRPr>
          </a:p>
        </p:txBody>
      </p:sp>
      <p:sp>
        <p:nvSpPr>
          <p:cNvPr id="11" name="TextBox 10">
            <a:extLst>
              <a:ext uri="{FF2B5EF4-FFF2-40B4-BE49-F238E27FC236}">
                <a16:creationId xmlns:a16="http://schemas.microsoft.com/office/drawing/2014/main" id="{C39C41F1-D88D-40AB-B3C1-923D17AB10F8}"/>
              </a:ext>
            </a:extLst>
          </p:cNvPr>
          <p:cNvSpPr txBox="1"/>
          <p:nvPr/>
        </p:nvSpPr>
        <p:spPr>
          <a:xfrm>
            <a:off x="1746511" y="2771345"/>
            <a:ext cx="8338375" cy="707886"/>
          </a:xfrm>
          <a:prstGeom prst="rect">
            <a:avLst/>
          </a:prstGeom>
          <a:noFill/>
        </p:spPr>
        <p:txBody>
          <a:bodyPr wrap="square" rtlCol="0">
            <a:spAutoFit/>
          </a:bodyPr>
          <a:lstStyle/>
          <a:p>
            <a:pPr algn="ctr" defTabSz="768111"/>
            <a:r>
              <a:rPr lang="fr-FR" sz="4000" b="1" dirty="0">
                <a:latin typeface="Calibri" panose="020F0502020204030204" pitchFamily="34" charset="0"/>
              </a:rPr>
              <a:t>Gap </a:t>
            </a:r>
            <a:r>
              <a:rPr lang="fr-FR" sz="4000" b="1" dirty="0" err="1">
                <a:latin typeface="Calibri" panose="020F0502020204030204" pitchFamily="34" charset="0"/>
              </a:rPr>
              <a:t>analysis</a:t>
            </a:r>
            <a:endParaRPr lang="pt-PT" sz="4000" b="1" dirty="0">
              <a:latin typeface="Calibri" panose="020F0502020204030204" pitchFamily="34" charset="0"/>
            </a:endParaRPr>
          </a:p>
        </p:txBody>
      </p:sp>
    </p:spTree>
    <p:extLst>
      <p:ext uri="{BB962C8B-B14F-4D97-AF65-F5344CB8AC3E}">
        <p14:creationId xmlns:p14="http://schemas.microsoft.com/office/powerpoint/2010/main" val="2422214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800099" y="95250"/>
            <a:ext cx="9420225" cy="480131"/>
          </a:xfrm>
          <a:prstGeom prst="rect">
            <a:avLst/>
          </a:prstGeom>
          <a:noFill/>
          <a:ln w="9525">
            <a:noFill/>
            <a:miter lim="800000"/>
            <a:headEnd/>
            <a:tailEnd/>
          </a:ln>
        </p:spPr>
        <p:txBody>
          <a:bodyPr wrap="square">
            <a:spAutoFit/>
          </a:bodyPr>
          <a:lstStyle>
            <a:defPPr>
              <a:defRPr lang="en-US"/>
            </a:defPPr>
            <a:lvl1pPr marR="0" lvl="0" indent="0" algn="ctr" fontAlgn="auto">
              <a:lnSpc>
                <a:spcPct val="90000"/>
              </a:lnSpc>
              <a:spcBef>
                <a:spcPts val="0"/>
              </a:spcBef>
              <a:spcAft>
                <a:spcPts val="0"/>
              </a:spcAft>
              <a:buClrTx/>
              <a:buSzTx/>
              <a:buFontTx/>
              <a:buNone/>
              <a:tabLst/>
              <a:defRPr kumimoji="0" sz="2800" i="0" u="none" strike="noStrike" kern="0"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r>
              <a:rPr lang="en-US" b="1" dirty="0">
                <a:latin typeface="+mn-lt"/>
              </a:rPr>
              <a:t>Which elements of a BNG system do you already have?</a:t>
            </a:r>
          </a:p>
        </p:txBody>
      </p:sp>
      <p:sp>
        <p:nvSpPr>
          <p:cNvPr id="5" name="Rectangle 4"/>
          <p:cNvSpPr/>
          <p:nvPr/>
        </p:nvSpPr>
        <p:spPr>
          <a:xfrm>
            <a:off x="518592" y="1123613"/>
            <a:ext cx="5033483" cy="5909310"/>
          </a:xfrm>
          <a:prstGeom prst="rect">
            <a:avLst/>
          </a:prstGeom>
          <a:noFill/>
        </p:spPr>
        <p:txBody>
          <a:bodyPr wrap="square">
            <a:spAutoFit/>
          </a:bodyPr>
          <a:lstStyle/>
          <a:p>
            <a:pPr>
              <a:spcBef>
                <a:spcPts val="1800"/>
              </a:spcBef>
              <a:spcAft>
                <a:spcPts val="1800"/>
              </a:spcAft>
            </a:pPr>
            <a:r>
              <a:rPr lang="en-US" sz="2400" b="1" dirty="0">
                <a:solidFill>
                  <a:schemeClr val="accent6"/>
                </a:solidFill>
              </a:rPr>
              <a:t>Gap analyses in three principal areas </a:t>
            </a:r>
            <a:r>
              <a:rPr lang="en-US" sz="2400" dirty="0"/>
              <a:t>can help </a:t>
            </a:r>
            <a:r>
              <a:rPr lang="en-GB" sz="2400" dirty="0"/>
              <a:t>determine the readiness of a country to establish and implement a system for NNL/NG of biodiversity (or an alternative goal):</a:t>
            </a:r>
          </a:p>
          <a:p>
            <a:pPr marL="342900" lvl="0" indent="-342900">
              <a:spcBef>
                <a:spcPts val="1800"/>
              </a:spcBef>
              <a:buFont typeface="Arial" panose="020B0604020202020204" pitchFamily="34" charset="0"/>
              <a:buChar char="•"/>
            </a:pPr>
            <a:r>
              <a:rPr lang="en-US" sz="2400" b="1" dirty="0">
                <a:solidFill>
                  <a:schemeClr val="accent6"/>
                </a:solidFill>
              </a:rPr>
              <a:t>Law and policy</a:t>
            </a:r>
            <a:endParaRPr lang="en-GB" sz="2400" b="1" dirty="0">
              <a:solidFill>
                <a:schemeClr val="accent6"/>
              </a:solidFill>
            </a:endParaRPr>
          </a:p>
          <a:p>
            <a:pPr marL="342900" lvl="0" indent="-342900">
              <a:spcBef>
                <a:spcPts val="1800"/>
              </a:spcBef>
              <a:buFont typeface="Arial" panose="020B0604020202020204" pitchFamily="34" charset="0"/>
              <a:buChar char="•"/>
            </a:pPr>
            <a:r>
              <a:rPr lang="en-US" sz="2400" b="1" dirty="0">
                <a:solidFill>
                  <a:schemeClr val="accent6"/>
                </a:solidFill>
              </a:rPr>
              <a:t>Capacity and experience</a:t>
            </a:r>
            <a:endParaRPr lang="en-GB" sz="2400" b="1" dirty="0">
              <a:solidFill>
                <a:schemeClr val="accent6"/>
              </a:solidFill>
            </a:endParaRPr>
          </a:p>
          <a:p>
            <a:pPr marL="342900" lvl="0" indent="-342900">
              <a:spcBef>
                <a:spcPts val="1800"/>
              </a:spcBef>
              <a:buFont typeface="Arial" panose="020B0604020202020204" pitchFamily="34" charset="0"/>
              <a:buChar char="•"/>
            </a:pPr>
            <a:r>
              <a:rPr lang="en-US" sz="2400" b="1" dirty="0">
                <a:solidFill>
                  <a:schemeClr val="accent6"/>
                </a:solidFill>
              </a:rPr>
              <a:t>Information (data and maps)</a:t>
            </a:r>
          </a:p>
          <a:p>
            <a:pPr marL="342900" lvl="0" indent="-342900">
              <a:spcBef>
                <a:spcPts val="1800"/>
              </a:spcBef>
              <a:buFont typeface="Arial" panose="020B0604020202020204" pitchFamily="34" charset="0"/>
              <a:buChar char="•"/>
            </a:pPr>
            <a:endParaRPr lang="en-US" sz="1200" b="1" dirty="0">
              <a:solidFill>
                <a:schemeClr val="accent6"/>
              </a:solidFill>
            </a:endParaRPr>
          </a:p>
          <a:p>
            <a:pPr lvl="0">
              <a:spcBef>
                <a:spcPts val="1800"/>
              </a:spcBef>
            </a:pPr>
            <a:r>
              <a:rPr lang="en-US" sz="1600" dirty="0"/>
              <a:t>….See BBOP Government Roadmap for suggested contents</a:t>
            </a:r>
            <a:endParaRPr lang="en-GB" sz="1600" dirty="0"/>
          </a:p>
          <a:p>
            <a:pPr>
              <a:spcAft>
                <a:spcPts val="1800"/>
              </a:spcAft>
            </a:pPr>
            <a:endParaRPr lang="en-US" dirty="0"/>
          </a:p>
          <a:p>
            <a:pPr>
              <a:spcBef>
                <a:spcPts val="600"/>
              </a:spcBef>
            </a:pPr>
            <a:endParaRPr lang="en-GB" dirty="0"/>
          </a:p>
        </p:txBody>
      </p:sp>
      <p:sp>
        <p:nvSpPr>
          <p:cNvPr id="2" name="Slide Number Placeholder 1"/>
          <p:cNvSpPr>
            <a:spLocks noGrp="1"/>
          </p:cNvSpPr>
          <p:nvPr>
            <p:ph type="sldNum" sz="quarter" idx="12"/>
          </p:nvPr>
        </p:nvSpPr>
        <p:spPr/>
        <p:txBody>
          <a:bodyPr/>
          <a:lstStyle/>
          <a:p>
            <a:pPr algn="r"/>
            <a:fld id="{47AE87FF-3012-4A0A-BEF1-7570441C9250}" type="slidenum">
              <a:rPr lang="fr-FR" smtClean="0">
                <a:solidFill>
                  <a:prstClr val="black">
                    <a:tint val="75000"/>
                  </a:prstClr>
                </a:solidFill>
              </a:rPr>
              <a:pPr algn="r"/>
              <a:t>19</a:t>
            </a:fld>
            <a:endParaRPr lang="fr-FR" dirty="0">
              <a:solidFill>
                <a:prstClr val="black">
                  <a:tint val="75000"/>
                </a:prstClr>
              </a:solidFill>
            </a:endParaRPr>
          </a:p>
        </p:txBody>
      </p:sp>
      <p:pic>
        <p:nvPicPr>
          <p:cNvPr id="6" name="Image 12">
            <a:extLst>
              <a:ext uri="{FF2B5EF4-FFF2-40B4-BE49-F238E27FC236}">
                <a16:creationId xmlns:a16="http://schemas.microsoft.com/office/drawing/2014/main" id="{F8060022-7945-4CFF-A138-80FD80667A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39927" y="1192255"/>
            <a:ext cx="4376732" cy="4921937"/>
          </a:xfrm>
          <a:prstGeom prst="rect">
            <a:avLst/>
          </a:prstGeom>
        </p:spPr>
      </p:pic>
    </p:spTree>
    <p:extLst>
      <p:ext uri="{BB962C8B-B14F-4D97-AF65-F5344CB8AC3E}">
        <p14:creationId xmlns:p14="http://schemas.microsoft.com/office/powerpoint/2010/main" val="929158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81622F-96FF-45BD-B9CE-9658F0CF7826}"/>
              </a:ext>
            </a:extLst>
          </p:cNvPr>
          <p:cNvSpPr/>
          <p:nvPr/>
        </p:nvSpPr>
        <p:spPr>
          <a:xfrm>
            <a:off x="-122325" y="745823"/>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9DC93AF2-21EE-47B1-B05E-825E5FED2A30}"/>
              </a:ext>
            </a:extLst>
          </p:cNvPr>
          <p:cNvSpPr txBox="1">
            <a:spLocks/>
          </p:cNvSpPr>
          <p:nvPr/>
        </p:nvSpPr>
        <p:spPr>
          <a:xfrm>
            <a:off x="903286" y="0"/>
            <a:ext cx="9467557" cy="82545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6000" b="0" kern="1200">
                <a:solidFill>
                  <a:schemeClr val="bg1"/>
                </a:solidFill>
                <a:latin typeface="Calibri" panose="020F0502020204030204" pitchFamily="34" charset="0"/>
                <a:ea typeface="+mj-ea"/>
                <a:cs typeface="+mj-cs"/>
              </a:defRPr>
            </a:lvl1pPr>
          </a:lstStyle>
          <a:p>
            <a:pPr algn="ctr">
              <a:defRPr/>
            </a:pPr>
            <a:r>
              <a:rPr lang="en-GB" sz="3000" b="1" dirty="0">
                <a:solidFill>
                  <a:prstClr val="white"/>
                </a:solidFill>
              </a:rPr>
              <a:t>Planning Module – Abstract</a:t>
            </a:r>
          </a:p>
        </p:txBody>
      </p:sp>
      <p:sp>
        <p:nvSpPr>
          <p:cNvPr id="8" name="Google Shape;266;p33">
            <a:extLst>
              <a:ext uri="{FF2B5EF4-FFF2-40B4-BE49-F238E27FC236}">
                <a16:creationId xmlns:a16="http://schemas.microsoft.com/office/drawing/2014/main" id="{C89388D4-5C45-41A6-9ED0-6C248A20033D}"/>
              </a:ext>
            </a:extLst>
          </p:cNvPr>
          <p:cNvSpPr/>
          <p:nvPr/>
        </p:nvSpPr>
        <p:spPr>
          <a:xfrm>
            <a:off x="441420" y="1085300"/>
            <a:ext cx="9303760" cy="4893647"/>
          </a:xfrm>
          <a:prstGeom prst="rect">
            <a:avLst/>
          </a:prstGeom>
          <a:noFill/>
          <a:ln>
            <a:noFill/>
          </a:ln>
        </p:spPr>
        <p:txBody>
          <a:bodyPr spcFirstLastPara="1" wrap="square" lIns="91425" tIns="45700" rIns="91425" bIns="45700" anchor="t" anchorCtr="0">
            <a:noAutofit/>
          </a:bodyPr>
          <a:lstStyle/>
          <a:p>
            <a:pPr>
              <a:spcBef>
                <a:spcPts val="900"/>
              </a:spcBef>
            </a:pPr>
            <a:r>
              <a:rPr lang="en-US" dirty="0"/>
              <a:t>This training course is about planning to achieve Biodiversity Net Gain (or No Net Loss or similar goal) in the context of development.  One of the principal ways of doing this at scale is planning at the national (or state) level, which is the topic of this module.</a:t>
            </a:r>
          </a:p>
          <a:p>
            <a:pPr>
              <a:spcBef>
                <a:spcPts val="900"/>
              </a:spcBef>
            </a:pPr>
            <a:r>
              <a:rPr lang="en-US" dirty="0"/>
              <a:t>The module starts with an introduction: what is a national or state system for BNG/NNL and why can it help? </a:t>
            </a:r>
            <a:endParaRPr lang="en-GB" dirty="0"/>
          </a:p>
          <a:p>
            <a:pPr>
              <a:spcBef>
                <a:spcPts val="900"/>
              </a:spcBef>
            </a:pPr>
            <a:r>
              <a:rPr lang="en-US" dirty="0"/>
              <a:t>Next, it covers how to plan:  what are the key issues, the basic features of BNG/NNL plans and key elements of a strategy.</a:t>
            </a:r>
            <a:endParaRPr lang="en-GB" dirty="0"/>
          </a:p>
          <a:p>
            <a:pPr>
              <a:spcBef>
                <a:spcPts val="900"/>
              </a:spcBef>
            </a:pPr>
            <a:r>
              <a:rPr lang="en-US" dirty="0"/>
              <a:t>The next section helps governments (and their stakeholders) to establish how strong the national (or state) system for BNG/NNL is, explaining the criteria for benchmarking these systems.</a:t>
            </a:r>
            <a:endParaRPr lang="en-GB" dirty="0"/>
          </a:p>
          <a:p>
            <a:pPr>
              <a:spcBef>
                <a:spcPts val="900"/>
              </a:spcBef>
            </a:pPr>
            <a:r>
              <a:rPr lang="en-US" dirty="0"/>
              <a:t>Countries will have some law, policy, guidelines and </a:t>
            </a:r>
            <a:r>
              <a:rPr lang="en-US" dirty="0" err="1"/>
              <a:t>organisations</a:t>
            </a:r>
            <a:r>
              <a:rPr lang="en-US" dirty="0"/>
              <a:t> already involved in the mitigation hierarchy.  Before introducing new policy and institutions, it helps to establish the gaps between what’s already available and what’s needed.   The module describes gap analyses that can be undertaken on policy, capacity and data in order to review the country’s starting point for BNG/NNL planning.</a:t>
            </a:r>
            <a:endParaRPr lang="en-GB" dirty="0"/>
          </a:p>
          <a:p>
            <a:pPr>
              <a:spcBef>
                <a:spcPts val="900"/>
              </a:spcBef>
            </a:pPr>
            <a:r>
              <a:rPr lang="en-US" dirty="0"/>
              <a:t>Finally, the Module </a:t>
            </a:r>
            <a:r>
              <a:rPr lang="en-US" dirty="0" err="1"/>
              <a:t>summarises</a:t>
            </a:r>
            <a:r>
              <a:rPr lang="en-US" dirty="0"/>
              <a:t> the planning for BNG/NNL in the four COMBO countries and links to a Module with example from Victoria, Australia and another Module describing a Government Roadmap to help plan for BNG/NNL.</a:t>
            </a:r>
            <a:endParaRPr lang="en-GB" sz="2000" dirty="0"/>
          </a:p>
          <a:p>
            <a:pPr>
              <a:spcBef>
                <a:spcPts val="900"/>
              </a:spcBef>
              <a:spcAft>
                <a:spcPts val="2400"/>
              </a:spcAft>
            </a:pPr>
            <a:endParaRPr lang="en-GB" sz="2000" dirty="0"/>
          </a:p>
          <a:p>
            <a:pPr>
              <a:spcBef>
                <a:spcPts val="900"/>
              </a:spcBef>
              <a:spcAft>
                <a:spcPts val="2400"/>
              </a:spcAft>
            </a:pPr>
            <a:endParaRPr lang="en-GB" sz="2000" dirty="0"/>
          </a:p>
          <a:p>
            <a:pPr defTabSz="914400">
              <a:spcBef>
                <a:spcPts val="900"/>
              </a:spcBef>
              <a:spcAft>
                <a:spcPts val="2400"/>
              </a:spcAft>
              <a:buClr>
                <a:srgbClr val="000000"/>
              </a:buClr>
              <a:buFont typeface="Arial"/>
              <a:buNone/>
            </a:pPr>
            <a:endParaRPr sz="2000" kern="0" dirty="0">
              <a:solidFill>
                <a:srgbClr val="000000"/>
              </a:solidFill>
              <a:cs typeface="Arial"/>
              <a:sym typeface="Arial"/>
            </a:endParaRPr>
          </a:p>
        </p:txBody>
      </p:sp>
    </p:spTree>
    <p:extLst>
      <p:ext uri="{BB962C8B-B14F-4D97-AF65-F5344CB8AC3E}">
        <p14:creationId xmlns:p14="http://schemas.microsoft.com/office/powerpoint/2010/main" val="293037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p:tgtEl>
                                          <p:spTgt spid="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p:tgtEl>
                                          <p:spTgt spid="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 calcmode="lin" valueType="num">
                                      <p:cBhvr additive="base">
                                        <p:cTn id="22" dur="500"/>
                                        <p:tgtEl>
                                          <p:spTgt spid="8">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p:tgtEl>
                                          <p:spTgt spid="8">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 calcmode="lin" valueType="num">
                                      <p:cBhvr additive="base">
                                        <p:cTn id="32" dur="500"/>
                                        <p:tgtEl>
                                          <p:spTgt spid="8">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Placeholder 2"/>
          <p:cNvSpPr txBox="1">
            <a:spLocks/>
          </p:cNvSpPr>
          <p:nvPr/>
        </p:nvSpPr>
        <p:spPr>
          <a:xfrm>
            <a:off x="668996" y="1054289"/>
            <a:ext cx="8594089" cy="4749422"/>
          </a:xfrm>
          <a:prstGeom prst="rect">
            <a:avLst/>
          </a:prstGeom>
        </p:spPr>
        <p:txBody>
          <a:bodyPr vert="horz" lIns="81665" tIns="40832" rIns="81665" bIns="40832" rtlCol="0">
            <a:noAutofit/>
          </a:bodyPr>
          <a:lstStyle>
            <a:lvl1pPr marL="408325" indent="-408325" algn="l" defTabSz="544432" rtl="0" eaLnBrk="1" latinLnBrk="0" hangingPunct="1">
              <a:spcBef>
                <a:spcPct val="20000"/>
              </a:spcBef>
              <a:buFont typeface="Arial"/>
              <a:buNone/>
              <a:defRPr sz="2400" kern="1200">
                <a:solidFill>
                  <a:schemeClr val="tx1"/>
                </a:solidFill>
                <a:latin typeface="Garamond"/>
                <a:ea typeface="+mn-ea"/>
                <a:cs typeface="Garamond"/>
              </a:defRPr>
            </a:lvl1pPr>
            <a:lvl2pPr marL="884703" indent="-340271" algn="l" defTabSz="544432" rtl="0" eaLnBrk="1" latinLnBrk="0" hangingPunct="1">
              <a:spcBef>
                <a:spcPct val="20000"/>
              </a:spcBef>
              <a:buFont typeface="Arial"/>
              <a:buNone/>
              <a:defRPr sz="1800" kern="1200">
                <a:solidFill>
                  <a:schemeClr val="tx1"/>
                </a:solidFill>
                <a:latin typeface="Garamond"/>
                <a:ea typeface="+mn-ea"/>
                <a:cs typeface="Garamond"/>
              </a:defRPr>
            </a:lvl2pPr>
            <a:lvl3pPr marL="1361082" indent="-272216" algn="l" defTabSz="544432" rtl="0" eaLnBrk="1" latinLnBrk="0" hangingPunct="1">
              <a:spcBef>
                <a:spcPct val="20000"/>
              </a:spcBef>
              <a:buFont typeface="Arial"/>
              <a:buNone/>
              <a:defRPr sz="1800" kern="1200">
                <a:solidFill>
                  <a:schemeClr val="tx1"/>
                </a:solidFill>
                <a:latin typeface="Garamond"/>
                <a:ea typeface="+mn-ea"/>
                <a:cs typeface="Garamond"/>
              </a:defRPr>
            </a:lvl3pPr>
            <a:lvl4pPr marL="1905515" indent="-272216" algn="l" defTabSz="544432" rtl="0" eaLnBrk="1" latinLnBrk="0" hangingPunct="1">
              <a:spcBef>
                <a:spcPct val="20000"/>
              </a:spcBef>
              <a:buFont typeface="Arial"/>
              <a:buNone/>
              <a:defRPr sz="1800" kern="1200">
                <a:solidFill>
                  <a:schemeClr val="tx1"/>
                </a:solidFill>
                <a:latin typeface="Garamond"/>
                <a:ea typeface="+mn-ea"/>
                <a:cs typeface="Garamond"/>
              </a:defRPr>
            </a:lvl4pPr>
            <a:lvl5pPr marL="2449947" indent="-272216" algn="l" defTabSz="544432" rtl="0" eaLnBrk="1" latinLnBrk="0" hangingPunct="1">
              <a:spcBef>
                <a:spcPct val="20000"/>
              </a:spcBef>
              <a:buFont typeface="Arial"/>
              <a:buNone/>
              <a:defRPr sz="1800" kern="1200">
                <a:solidFill>
                  <a:schemeClr val="tx1"/>
                </a:solidFill>
                <a:latin typeface="Garamond"/>
                <a:ea typeface="+mn-ea"/>
                <a:cs typeface="Garamond"/>
              </a:defRPr>
            </a:lvl5pPr>
            <a:lvl6pPr marL="2994380" indent="-272216" algn="l" defTabSz="544432" rtl="0" eaLnBrk="1" latinLnBrk="0" hangingPunct="1">
              <a:spcBef>
                <a:spcPct val="20000"/>
              </a:spcBef>
              <a:buFont typeface="Arial"/>
              <a:buChar char="•"/>
              <a:defRPr sz="2400" kern="1200">
                <a:solidFill>
                  <a:schemeClr val="tx1"/>
                </a:solidFill>
                <a:latin typeface="+mn-lt"/>
                <a:ea typeface="+mn-ea"/>
                <a:cs typeface="+mn-cs"/>
              </a:defRPr>
            </a:lvl6pPr>
            <a:lvl7pPr marL="3538812" indent="-272216" algn="l" defTabSz="544432" rtl="0" eaLnBrk="1" latinLnBrk="0" hangingPunct="1">
              <a:spcBef>
                <a:spcPct val="20000"/>
              </a:spcBef>
              <a:buFont typeface="Arial"/>
              <a:buChar char="•"/>
              <a:defRPr sz="2400" kern="1200">
                <a:solidFill>
                  <a:schemeClr val="tx1"/>
                </a:solidFill>
                <a:latin typeface="+mn-lt"/>
                <a:ea typeface="+mn-ea"/>
                <a:cs typeface="+mn-cs"/>
              </a:defRPr>
            </a:lvl7pPr>
            <a:lvl8pPr marL="4083245" indent="-272216" algn="l" defTabSz="544432" rtl="0" eaLnBrk="1" latinLnBrk="0" hangingPunct="1">
              <a:spcBef>
                <a:spcPct val="20000"/>
              </a:spcBef>
              <a:buFont typeface="Arial"/>
              <a:buChar char="•"/>
              <a:defRPr sz="2400" kern="1200">
                <a:solidFill>
                  <a:schemeClr val="tx1"/>
                </a:solidFill>
                <a:latin typeface="+mn-lt"/>
                <a:ea typeface="+mn-ea"/>
                <a:cs typeface="+mn-cs"/>
              </a:defRPr>
            </a:lvl8pPr>
            <a:lvl9pPr marL="4627678" indent="-272216" algn="l" defTabSz="544432" rtl="0" eaLnBrk="1" latinLnBrk="0" hangingPunct="1">
              <a:spcBef>
                <a:spcPct val="20000"/>
              </a:spcBef>
              <a:buFont typeface="Arial"/>
              <a:buChar char="•"/>
              <a:defRPr sz="2400" kern="1200">
                <a:solidFill>
                  <a:schemeClr val="tx1"/>
                </a:solidFill>
                <a:latin typeface="+mn-lt"/>
                <a:ea typeface="+mn-ea"/>
                <a:cs typeface="+mn-cs"/>
              </a:defRPr>
            </a:lvl9pPr>
          </a:lstStyle>
          <a:p>
            <a:pPr marL="0" indent="0"/>
            <a:r>
              <a:rPr lang="en-US" sz="2000" b="1" dirty="0">
                <a:latin typeface="Calibri" panose="020F0502020204030204" pitchFamily="34" charset="0"/>
              </a:rPr>
              <a:t>We aimed to answer these questions under two main themes:</a:t>
            </a:r>
          </a:p>
          <a:p>
            <a:pPr marL="0" indent="0"/>
            <a:r>
              <a:rPr lang="en-US" sz="2000" i="1" dirty="0">
                <a:latin typeface="Calibri" panose="020F0502020204030204" pitchFamily="34" charset="0"/>
              </a:rPr>
              <a:t>Policy and law gap analysis</a:t>
            </a:r>
          </a:p>
          <a:p>
            <a:pPr marL="342900" indent="-342900">
              <a:buFontTx/>
              <a:buChar char="-"/>
            </a:pPr>
            <a:r>
              <a:rPr lang="en-US" sz="2000" dirty="0">
                <a:latin typeface="Calibri" panose="020F0502020204030204" pitchFamily="34" charset="0"/>
              </a:rPr>
              <a:t>What is the present policy and law on biodiversity outcomes? </a:t>
            </a:r>
          </a:p>
          <a:p>
            <a:pPr marL="342900" indent="-342900">
              <a:buFontTx/>
              <a:buChar char="-"/>
            </a:pPr>
            <a:r>
              <a:rPr lang="en-US" sz="2000" dirty="0">
                <a:latin typeface="Calibri" panose="020F0502020204030204" pitchFamily="34" charset="0"/>
              </a:rPr>
              <a:t>How does it consider NNL/NG goals and application of mitigation hierarchy? </a:t>
            </a:r>
          </a:p>
          <a:p>
            <a:pPr marL="342900" indent="-342900">
              <a:buFontTx/>
              <a:buChar char="-"/>
            </a:pPr>
            <a:r>
              <a:rPr lang="en-US" sz="2000" dirty="0">
                <a:latin typeface="Calibri" panose="020F0502020204030204" pitchFamily="34" charset="0"/>
              </a:rPr>
              <a:t>Does the law require, facilitate, say nothing or act as a barrier?</a:t>
            </a:r>
          </a:p>
          <a:p>
            <a:pPr marL="0" indent="0"/>
            <a:endParaRPr lang="en-US" sz="2000" dirty="0">
              <a:latin typeface="Calibri" panose="020F0502020204030204" pitchFamily="34" charset="0"/>
            </a:endParaRPr>
          </a:p>
          <a:p>
            <a:pPr marL="0" indent="0"/>
            <a:r>
              <a:rPr lang="en-US" sz="2000" i="1" dirty="0">
                <a:latin typeface="Calibri" panose="020F0502020204030204" pitchFamily="34" charset="0"/>
              </a:rPr>
              <a:t>Capacity and experience gap analysis</a:t>
            </a:r>
          </a:p>
          <a:p>
            <a:pPr marL="342900" indent="-342900">
              <a:buFontTx/>
              <a:buChar char="-"/>
            </a:pPr>
            <a:r>
              <a:rPr lang="en-US" sz="2000" dirty="0">
                <a:latin typeface="Calibri" panose="020F0502020204030204" pitchFamily="34" charset="0"/>
              </a:rPr>
              <a:t>Are there enough government staff to apply policy? </a:t>
            </a:r>
          </a:p>
          <a:p>
            <a:pPr marL="342900" indent="-342900">
              <a:buFontTx/>
              <a:buChar char="-"/>
            </a:pPr>
            <a:r>
              <a:rPr lang="en-US" sz="2000" dirty="0">
                <a:latin typeface="Calibri" panose="020F0502020204030204" pitchFamily="34" charset="0"/>
              </a:rPr>
              <a:t>What is civil society capacity to support analysis and implementation of mitigation? </a:t>
            </a:r>
          </a:p>
          <a:p>
            <a:pPr marL="342900" indent="-342900">
              <a:buFontTx/>
              <a:buChar char="-"/>
            </a:pPr>
            <a:r>
              <a:rPr lang="en-US" sz="2000" dirty="0">
                <a:latin typeface="Calibri" panose="020F0502020204030204" pitchFamily="34" charset="0"/>
              </a:rPr>
              <a:t>Do industry and consultants have necessary skills and knowledge?</a:t>
            </a:r>
          </a:p>
          <a:p>
            <a:pPr marL="0" indent="0"/>
            <a:endParaRPr lang="en-US" sz="2000" dirty="0">
              <a:latin typeface="Calibri" panose="020F0502020204030204" pitchFamily="34" charset="0"/>
            </a:endParaRPr>
          </a:p>
          <a:p>
            <a:pPr marL="0" indent="0"/>
            <a:r>
              <a:rPr lang="en-US" sz="2000" dirty="0">
                <a:latin typeface="Calibri" panose="020F0502020204030204" pitchFamily="34" charset="0"/>
              </a:rPr>
              <a:t>Understanding these questions will aid focus on priorities for building national capacity to improve biodiversity outcomes. </a:t>
            </a:r>
          </a:p>
        </p:txBody>
      </p:sp>
      <p:sp>
        <p:nvSpPr>
          <p:cNvPr id="14" name="Title 1"/>
          <p:cNvSpPr txBox="1">
            <a:spLocks/>
          </p:cNvSpPr>
          <p:nvPr/>
        </p:nvSpPr>
        <p:spPr>
          <a:xfrm>
            <a:off x="828518" y="1"/>
            <a:ext cx="9300610" cy="82545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6000" b="0" kern="1200">
                <a:solidFill>
                  <a:schemeClr val="bg1"/>
                </a:solidFill>
                <a:latin typeface="Calibri" panose="020F0502020204030204" pitchFamily="34" charset="0"/>
                <a:ea typeface="+mj-ea"/>
                <a:cs typeface="+mj-cs"/>
              </a:defRPr>
            </a:lvl1pPr>
          </a:lstStyle>
          <a:p>
            <a:pPr algn="ctr"/>
            <a:r>
              <a:rPr lang="en-GB" sz="3000" b="1" dirty="0"/>
              <a:t>Policy and capacity gap analysis</a:t>
            </a:r>
          </a:p>
        </p:txBody>
      </p:sp>
      <p:pic>
        <p:nvPicPr>
          <p:cNvPr id="4" name="Image 12">
            <a:extLst>
              <a:ext uri="{FF2B5EF4-FFF2-40B4-BE49-F238E27FC236}">
                <a16:creationId xmlns:a16="http://schemas.microsoft.com/office/drawing/2014/main" id="{B10AC567-F042-4DAB-856A-7ABAB9AA19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61303" y="1116476"/>
            <a:ext cx="2456345" cy="2770985"/>
          </a:xfrm>
          <a:prstGeom prst="rect">
            <a:avLst/>
          </a:prstGeom>
          <a:ln>
            <a:noFill/>
          </a:ln>
        </p:spPr>
      </p:pic>
    </p:spTree>
    <p:extLst>
      <p:ext uri="{BB962C8B-B14F-4D97-AF65-F5344CB8AC3E}">
        <p14:creationId xmlns:p14="http://schemas.microsoft.com/office/powerpoint/2010/main" val="1640332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58829" y="1"/>
            <a:ext cx="9239986" cy="82545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6000" b="0" kern="1200">
                <a:solidFill>
                  <a:schemeClr val="bg1"/>
                </a:solidFill>
                <a:latin typeface="Calibri" panose="020F0502020204030204" pitchFamily="34" charset="0"/>
                <a:ea typeface="+mj-ea"/>
                <a:cs typeface="+mj-cs"/>
              </a:defRPr>
            </a:lvl1pPr>
          </a:lstStyle>
          <a:p>
            <a:pPr algn="ctr"/>
            <a:r>
              <a:rPr lang="en-GB" sz="3000" b="1" dirty="0"/>
              <a:t>Data gap analysis: data prioritisation - example</a:t>
            </a:r>
          </a:p>
        </p:txBody>
      </p:sp>
      <p:graphicFrame>
        <p:nvGraphicFramePr>
          <p:cNvPr id="5" name="Table 4"/>
          <p:cNvGraphicFramePr>
            <a:graphicFrameLocks noGrp="1"/>
          </p:cNvGraphicFramePr>
          <p:nvPr>
            <p:extLst>
              <p:ext uri="{D42A27DB-BD31-4B8C-83A1-F6EECF244321}">
                <p14:modId xmlns:p14="http://schemas.microsoft.com/office/powerpoint/2010/main" val="3722720592"/>
              </p:ext>
            </p:extLst>
          </p:nvPr>
        </p:nvGraphicFramePr>
        <p:xfrm>
          <a:off x="590320" y="1006330"/>
          <a:ext cx="11011359" cy="5080554"/>
        </p:xfrm>
        <a:graphic>
          <a:graphicData uri="http://schemas.openxmlformats.org/drawingml/2006/table">
            <a:tbl>
              <a:tblPr>
                <a:tableStyleId>{5C22544A-7EE6-4342-B048-85BDC9FD1C3A}</a:tableStyleId>
              </a:tblPr>
              <a:tblGrid>
                <a:gridCol w="957597">
                  <a:extLst>
                    <a:ext uri="{9D8B030D-6E8A-4147-A177-3AD203B41FA5}">
                      <a16:colId xmlns:a16="http://schemas.microsoft.com/office/drawing/2014/main" val="3993165902"/>
                    </a:ext>
                  </a:extLst>
                </a:gridCol>
                <a:gridCol w="3245478">
                  <a:extLst>
                    <a:ext uri="{9D8B030D-6E8A-4147-A177-3AD203B41FA5}">
                      <a16:colId xmlns:a16="http://schemas.microsoft.com/office/drawing/2014/main" val="3187660094"/>
                    </a:ext>
                  </a:extLst>
                </a:gridCol>
                <a:gridCol w="1659283">
                  <a:extLst>
                    <a:ext uri="{9D8B030D-6E8A-4147-A177-3AD203B41FA5}">
                      <a16:colId xmlns:a16="http://schemas.microsoft.com/office/drawing/2014/main" val="3960697323"/>
                    </a:ext>
                  </a:extLst>
                </a:gridCol>
                <a:gridCol w="2919235">
                  <a:extLst>
                    <a:ext uri="{9D8B030D-6E8A-4147-A177-3AD203B41FA5}">
                      <a16:colId xmlns:a16="http://schemas.microsoft.com/office/drawing/2014/main" val="3778033863"/>
                    </a:ext>
                  </a:extLst>
                </a:gridCol>
                <a:gridCol w="2229766">
                  <a:extLst>
                    <a:ext uri="{9D8B030D-6E8A-4147-A177-3AD203B41FA5}">
                      <a16:colId xmlns:a16="http://schemas.microsoft.com/office/drawing/2014/main" val="2997836589"/>
                    </a:ext>
                  </a:extLst>
                </a:gridCol>
              </a:tblGrid>
              <a:tr h="53255">
                <a:tc>
                  <a:txBody>
                    <a:bodyPr/>
                    <a:lstStyle/>
                    <a:p>
                      <a:pPr algn="l" fontAlgn="ctr"/>
                      <a:r>
                        <a:rPr lang="en-US" sz="1600" b="1" u="none" strike="noStrike" dirty="0">
                          <a:effectLst/>
                          <a:latin typeface="Calibri" panose="020F0502020204030204" pitchFamily="34" charset="0"/>
                        </a:rPr>
                        <a:t>Theme</a:t>
                      </a:r>
                      <a:endParaRPr lang="en-GB" sz="1600" b="1" i="0" u="none" strike="noStrike" dirty="0">
                        <a:solidFill>
                          <a:srgbClr val="000000"/>
                        </a:solidFill>
                        <a:effectLst/>
                        <a:latin typeface="Calibri" panose="020F0502020204030204" pitchFamily="34" charset="0"/>
                      </a:endParaRPr>
                    </a:p>
                  </a:txBody>
                  <a:tcPr marL="3479" marR="3479" marT="3479" marB="0" anchor="ctr"/>
                </a:tc>
                <a:tc>
                  <a:txBody>
                    <a:bodyPr/>
                    <a:lstStyle/>
                    <a:p>
                      <a:pPr algn="l" fontAlgn="ctr"/>
                      <a:r>
                        <a:rPr lang="en-US" sz="1600" b="1" u="none" strike="noStrike" dirty="0">
                          <a:effectLst/>
                          <a:latin typeface="Calibri" panose="020F0502020204030204" pitchFamily="34" charset="0"/>
                        </a:rPr>
                        <a:t>IFC and/or other significance criteria</a:t>
                      </a:r>
                      <a:endParaRPr lang="en-GB" sz="1600" b="1" i="0" u="none" strike="noStrike" dirty="0">
                        <a:solidFill>
                          <a:srgbClr val="000000"/>
                        </a:solidFill>
                        <a:effectLst/>
                        <a:latin typeface="Calibri" panose="020F0502020204030204" pitchFamily="34" charset="0"/>
                      </a:endParaRPr>
                    </a:p>
                  </a:txBody>
                  <a:tcPr marL="3479" marR="3479" marT="3479" marB="0" anchor="ctr"/>
                </a:tc>
                <a:tc>
                  <a:txBody>
                    <a:bodyPr/>
                    <a:lstStyle/>
                    <a:p>
                      <a:pPr algn="l" fontAlgn="ctr"/>
                      <a:r>
                        <a:rPr lang="en-US" sz="1600" b="1" u="none" strike="noStrike">
                          <a:effectLst/>
                          <a:latin typeface="Calibri" panose="020F0502020204030204" pitchFamily="34" charset="0"/>
                        </a:rPr>
                        <a:t>Importance / Difficulty to find*</a:t>
                      </a:r>
                      <a:endParaRPr lang="en-GB" sz="1600" b="1" i="0" u="none" strike="noStrike">
                        <a:solidFill>
                          <a:srgbClr val="000000"/>
                        </a:solidFill>
                        <a:effectLst/>
                        <a:latin typeface="Calibri" panose="020F0502020204030204" pitchFamily="34" charset="0"/>
                      </a:endParaRPr>
                    </a:p>
                  </a:txBody>
                  <a:tcPr marL="3479" marR="3479" marT="3479" marB="0" anchor="ctr"/>
                </a:tc>
                <a:tc>
                  <a:txBody>
                    <a:bodyPr/>
                    <a:lstStyle/>
                    <a:p>
                      <a:pPr algn="l" fontAlgn="ctr"/>
                      <a:r>
                        <a:rPr lang="en-US" sz="1600" b="1" u="none" strike="noStrike" dirty="0">
                          <a:effectLst/>
                          <a:latin typeface="Calibri" panose="020F0502020204030204" pitchFamily="34" charset="0"/>
                        </a:rPr>
                        <a:t>Potential global sources </a:t>
                      </a:r>
                      <a:endParaRPr lang="en-GB" sz="1600" b="1" i="0" u="none" strike="noStrike" dirty="0">
                        <a:solidFill>
                          <a:srgbClr val="000000"/>
                        </a:solidFill>
                        <a:effectLst/>
                        <a:latin typeface="Calibri" panose="020F0502020204030204" pitchFamily="34" charset="0"/>
                      </a:endParaRPr>
                    </a:p>
                  </a:txBody>
                  <a:tcPr marL="3479" marR="3479" marT="3479" marB="0" anchor="ctr"/>
                </a:tc>
                <a:tc>
                  <a:txBody>
                    <a:bodyPr/>
                    <a:lstStyle/>
                    <a:p>
                      <a:pPr algn="l" fontAlgn="ctr"/>
                      <a:r>
                        <a:rPr lang="en-US" sz="1600" b="1" u="none" strike="noStrike" dirty="0">
                          <a:effectLst/>
                          <a:latin typeface="Calibri" panose="020F0502020204030204" pitchFamily="34" charset="0"/>
                        </a:rPr>
                        <a:t>Potential national sources</a:t>
                      </a:r>
                      <a:endParaRPr lang="en-GB" sz="1600" b="1" i="0" u="none" strike="noStrike" dirty="0">
                        <a:solidFill>
                          <a:srgbClr val="000000"/>
                        </a:solidFill>
                        <a:effectLst/>
                        <a:latin typeface="Calibri" panose="020F0502020204030204" pitchFamily="34" charset="0"/>
                      </a:endParaRPr>
                    </a:p>
                  </a:txBody>
                  <a:tcPr marL="3479" marR="3479" marT="3479" marB="0" anchor="ctr"/>
                </a:tc>
                <a:extLst>
                  <a:ext uri="{0D108BD9-81ED-4DB2-BD59-A6C34878D82A}">
                    <a16:rowId xmlns:a16="http://schemas.microsoft.com/office/drawing/2014/main" val="1111652082"/>
                  </a:ext>
                </a:extLst>
              </a:tr>
              <a:tr h="370845">
                <a:tc>
                  <a:txBody>
                    <a:bodyPr/>
                    <a:lstStyle/>
                    <a:p>
                      <a:pPr algn="l" fontAlgn="ctr"/>
                      <a:r>
                        <a:rPr lang="en-US" sz="1600" u="none" strike="noStrike">
                          <a:effectLst/>
                          <a:latin typeface="Calibri" panose="020F0502020204030204" pitchFamily="34" charset="0"/>
                        </a:rPr>
                        <a:t>Terrestrial ecosystems</a:t>
                      </a:r>
                      <a:endParaRPr lang="en-GB" sz="1600" b="0" i="0" u="none" strike="noStrike">
                        <a:solidFill>
                          <a:srgbClr val="000000"/>
                        </a:solidFill>
                        <a:effectLst/>
                        <a:latin typeface="Calibri" panose="020F0502020204030204" pitchFamily="34" charset="0"/>
                      </a:endParaRPr>
                    </a:p>
                  </a:txBody>
                  <a:tcPr marL="3479" marR="3479" marT="3479" marB="0" anchor="ctr"/>
                </a:tc>
                <a:tc>
                  <a:txBody>
                    <a:bodyPr/>
                    <a:lstStyle/>
                    <a:p>
                      <a:pPr algn="l" fontAlgn="ctr"/>
                      <a:r>
                        <a:rPr lang="en-US" sz="1600" u="none" strike="noStrike" dirty="0">
                          <a:effectLst/>
                          <a:latin typeface="Calibri" panose="020F0502020204030204" pitchFamily="34" charset="0"/>
                        </a:rPr>
                        <a:t>Good to help with accounting gains and losses.</a:t>
                      </a:r>
                      <a:endParaRPr lang="en-GB" sz="1600" b="0" i="0" u="none" strike="noStrike" dirty="0">
                        <a:solidFill>
                          <a:srgbClr val="000000"/>
                        </a:solidFill>
                        <a:effectLst/>
                        <a:latin typeface="Calibri" panose="020F0502020204030204" pitchFamily="34" charset="0"/>
                      </a:endParaRPr>
                    </a:p>
                  </a:txBody>
                  <a:tcPr marL="3479" marR="3479" marT="3479" marB="0" anchor="ctr"/>
                </a:tc>
                <a:tc>
                  <a:txBody>
                    <a:bodyPr/>
                    <a:lstStyle/>
                    <a:p>
                      <a:pPr algn="l" fontAlgn="ctr"/>
                      <a:r>
                        <a:rPr lang="en-US" sz="1600" u="none" strike="noStrike" dirty="0">
                          <a:effectLst/>
                          <a:latin typeface="Calibri" panose="020F0502020204030204" pitchFamily="34" charset="0"/>
                        </a:rPr>
                        <a:t>High/Hard</a:t>
                      </a:r>
                      <a:endParaRPr lang="en-GB" sz="1600" b="0" i="0" u="none" strike="noStrike" dirty="0">
                        <a:solidFill>
                          <a:srgbClr val="000000"/>
                        </a:solidFill>
                        <a:effectLst/>
                        <a:latin typeface="Calibri" panose="020F0502020204030204" pitchFamily="34" charset="0"/>
                      </a:endParaRPr>
                    </a:p>
                  </a:txBody>
                  <a:tcPr marL="3479" marR="3479" marT="3479" marB="0" anchor="ctr"/>
                </a:tc>
                <a:tc>
                  <a:txBody>
                    <a:bodyPr/>
                    <a:lstStyle/>
                    <a:p>
                      <a:pPr algn="l" fontAlgn="ctr"/>
                      <a:r>
                        <a:rPr lang="en-US" sz="1600" u="sng" strike="noStrike" dirty="0">
                          <a:effectLst/>
                          <a:latin typeface="Calibri" panose="020F0502020204030204" pitchFamily="34" charset="0"/>
                          <a:hlinkClick r:id="rId3"/>
                        </a:rPr>
                        <a:t>http://www.intactforests.org. </a:t>
                      </a:r>
                      <a:endParaRPr lang="en-GB" sz="1600" b="0" i="0" u="sng" strike="noStrike" dirty="0">
                        <a:solidFill>
                          <a:srgbClr val="0563C1"/>
                        </a:solidFill>
                        <a:effectLst/>
                        <a:latin typeface="Calibri" panose="020F0502020204030204" pitchFamily="34" charset="0"/>
                      </a:endParaRPr>
                    </a:p>
                  </a:txBody>
                  <a:tcPr marL="3479" marR="3479" marT="3479" marB="0" anchor="ctr"/>
                </a:tc>
                <a:tc>
                  <a:txBody>
                    <a:bodyPr/>
                    <a:lstStyle/>
                    <a:p>
                      <a:pPr algn="l" fontAlgn="ctr"/>
                      <a:r>
                        <a:rPr lang="en-US" sz="1600" u="none" strike="noStrike" dirty="0">
                          <a:effectLst/>
                          <a:latin typeface="Calibri" panose="020F0502020204030204" pitchFamily="34" charset="0"/>
                        </a:rPr>
                        <a:t>Check Ministry/ Department of Environment and resource management agencies</a:t>
                      </a:r>
                      <a:endParaRPr lang="en-GB" sz="1600" b="0" i="0" u="none" strike="noStrike" dirty="0">
                        <a:solidFill>
                          <a:srgbClr val="000000"/>
                        </a:solidFill>
                        <a:effectLst/>
                        <a:latin typeface="Calibri" panose="020F0502020204030204" pitchFamily="34" charset="0"/>
                      </a:endParaRPr>
                    </a:p>
                  </a:txBody>
                  <a:tcPr marL="3479" marR="3479" marT="3479" marB="0" anchor="ctr"/>
                </a:tc>
                <a:extLst>
                  <a:ext uri="{0D108BD9-81ED-4DB2-BD59-A6C34878D82A}">
                    <a16:rowId xmlns:a16="http://schemas.microsoft.com/office/drawing/2014/main" val="12850342"/>
                  </a:ext>
                </a:extLst>
              </a:tr>
              <a:tr h="370845">
                <a:tc>
                  <a:txBody>
                    <a:bodyPr/>
                    <a:lstStyle/>
                    <a:p>
                      <a:pPr algn="l" fontAlgn="ctr"/>
                      <a:r>
                        <a:rPr lang="en-US" sz="1600" u="none" strike="noStrike">
                          <a:effectLst/>
                          <a:latin typeface="Calibri" panose="020F0502020204030204" pitchFamily="34" charset="0"/>
                        </a:rPr>
                        <a:t>Marine ecosystems</a:t>
                      </a:r>
                      <a:endParaRPr lang="en-GB" sz="1600" b="0" i="0" u="none" strike="noStrike">
                        <a:solidFill>
                          <a:srgbClr val="000000"/>
                        </a:solidFill>
                        <a:effectLst/>
                        <a:latin typeface="Calibri" panose="020F0502020204030204" pitchFamily="34" charset="0"/>
                      </a:endParaRPr>
                    </a:p>
                  </a:txBody>
                  <a:tcPr marL="3479" marR="3479" marT="3479" marB="0" anchor="ctr"/>
                </a:tc>
                <a:tc>
                  <a:txBody>
                    <a:bodyPr/>
                    <a:lstStyle/>
                    <a:p>
                      <a:pPr algn="l" fontAlgn="ctr"/>
                      <a:r>
                        <a:rPr lang="en-US" sz="1600" u="none" strike="noStrike" dirty="0">
                          <a:effectLst/>
                          <a:latin typeface="Calibri" panose="020F0502020204030204" pitchFamily="34" charset="0"/>
                        </a:rPr>
                        <a:t>Many might meet IFC natural habitat if not modified. Rare or threatened ecosystems can be IFC critical habitat. If threatened can be KBA.  </a:t>
                      </a:r>
                      <a:endParaRPr lang="en-GB" sz="1600" b="0" i="0" u="none" strike="noStrike" dirty="0">
                        <a:solidFill>
                          <a:srgbClr val="000000"/>
                        </a:solidFill>
                        <a:effectLst/>
                        <a:latin typeface="Calibri" panose="020F0502020204030204" pitchFamily="34" charset="0"/>
                      </a:endParaRPr>
                    </a:p>
                  </a:txBody>
                  <a:tcPr marL="3479" marR="3479" marT="3479" marB="0" anchor="ctr"/>
                </a:tc>
                <a:tc>
                  <a:txBody>
                    <a:bodyPr/>
                    <a:lstStyle/>
                    <a:p>
                      <a:pPr algn="l" fontAlgn="ctr"/>
                      <a:r>
                        <a:rPr lang="en-US" sz="1600" u="none" strike="noStrike">
                          <a:effectLst/>
                          <a:latin typeface="Calibri" panose="020F0502020204030204" pitchFamily="34" charset="0"/>
                        </a:rPr>
                        <a:t>Very High/Easy</a:t>
                      </a:r>
                      <a:endParaRPr lang="en-GB" sz="1600" b="0" i="0" u="none" strike="noStrike">
                        <a:solidFill>
                          <a:srgbClr val="000000"/>
                        </a:solidFill>
                        <a:effectLst/>
                        <a:latin typeface="Calibri" panose="020F0502020204030204" pitchFamily="34" charset="0"/>
                      </a:endParaRPr>
                    </a:p>
                  </a:txBody>
                  <a:tcPr marL="3479" marR="3479" marT="3479" marB="0" anchor="ctr"/>
                </a:tc>
                <a:tc>
                  <a:txBody>
                    <a:bodyPr/>
                    <a:lstStyle/>
                    <a:p>
                      <a:pPr algn="l" fontAlgn="ctr"/>
                      <a:r>
                        <a:rPr lang="en-US" sz="1600" u="sng" strike="noStrike">
                          <a:effectLst/>
                          <a:latin typeface="Calibri" panose="020F0502020204030204" pitchFamily="34" charset="0"/>
                          <a:hlinkClick r:id="rId4"/>
                        </a:rPr>
                        <a:t>WCMC  http://data.unep-wcmc.org </a:t>
                      </a:r>
                      <a:endParaRPr lang="en-GB" sz="1600" b="0" i="0" u="sng" strike="noStrike">
                        <a:solidFill>
                          <a:srgbClr val="0563C1"/>
                        </a:solidFill>
                        <a:effectLst/>
                        <a:latin typeface="Calibri" panose="020F0502020204030204" pitchFamily="34" charset="0"/>
                      </a:endParaRPr>
                    </a:p>
                  </a:txBody>
                  <a:tcPr marL="3479" marR="3479" marT="3479" marB="0" anchor="ctr"/>
                </a:tc>
                <a:tc>
                  <a:txBody>
                    <a:bodyPr/>
                    <a:lstStyle/>
                    <a:p>
                      <a:pPr algn="l" fontAlgn="ctr"/>
                      <a:r>
                        <a:rPr lang="en-US" sz="1600" u="none" strike="noStrike">
                          <a:effectLst/>
                          <a:latin typeface="Calibri" panose="020F0502020204030204" pitchFamily="34" charset="0"/>
                        </a:rPr>
                        <a:t>Check Ministry/ Department of Environment and resource management agencies including fisheries.</a:t>
                      </a:r>
                      <a:endParaRPr lang="en-GB" sz="1600" b="0" i="0" u="none" strike="noStrike">
                        <a:solidFill>
                          <a:srgbClr val="000000"/>
                        </a:solidFill>
                        <a:effectLst/>
                        <a:latin typeface="Calibri" panose="020F0502020204030204" pitchFamily="34" charset="0"/>
                      </a:endParaRPr>
                    </a:p>
                  </a:txBody>
                  <a:tcPr marL="3479" marR="3479" marT="3479" marB="0" anchor="ctr"/>
                </a:tc>
                <a:extLst>
                  <a:ext uri="{0D108BD9-81ED-4DB2-BD59-A6C34878D82A}">
                    <a16:rowId xmlns:a16="http://schemas.microsoft.com/office/drawing/2014/main" val="3613409623"/>
                  </a:ext>
                </a:extLst>
              </a:tr>
              <a:tr h="644518">
                <a:tc>
                  <a:txBody>
                    <a:bodyPr/>
                    <a:lstStyle/>
                    <a:p>
                      <a:pPr algn="l" fontAlgn="ctr"/>
                      <a:r>
                        <a:rPr lang="en-US" sz="1600" u="none" strike="noStrike">
                          <a:effectLst/>
                          <a:latin typeface="Calibri" panose="020F0502020204030204" pitchFamily="34" charset="0"/>
                        </a:rPr>
                        <a:t>Aquatic ecosystems</a:t>
                      </a:r>
                      <a:endParaRPr lang="en-GB" sz="1600" b="0" i="0" u="none" strike="noStrike">
                        <a:solidFill>
                          <a:srgbClr val="000000"/>
                        </a:solidFill>
                        <a:effectLst/>
                        <a:latin typeface="Calibri" panose="020F0502020204030204" pitchFamily="34" charset="0"/>
                      </a:endParaRPr>
                    </a:p>
                  </a:txBody>
                  <a:tcPr marL="3479" marR="3479" marT="3479" marB="0" anchor="ctr"/>
                </a:tc>
                <a:tc>
                  <a:txBody>
                    <a:bodyPr/>
                    <a:lstStyle/>
                    <a:p>
                      <a:pPr algn="l" fontAlgn="ctr"/>
                      <a:r>
                        <a:rPr lang="en-US" sz="1600" u="none" strike="noStrike" dirty="0">
                          <a:effectLst/>
                          <a:latin typeface="Calibri" panose="020F0502020204030204" pitchFamily="34" charset="0"/>
                        </a:rPr>
                        <a:t>Could be IFC natural habitat, could also be critical habitat if containing migratory and </a:t>
                      </a:r>
                      <a:r>
                        <a:rPr lang="en-US" sz="1600" u="none" strike="noStrike" dirty="0" err="1">
                          <a:effectLst/>
                          <a:latin typeface="Calibri" panose="020F0502020204030204" pitchFamily="34" charset="0"/>
                        </a:rPr>
                        <a:t>congregatory</a:t>
                      </a:r>
                      <a:r>
                        <a:rPr lang="en-US" sz="1600" u="none" strike="noStrike" dirty="0">
                          <a:effectLst/>
                          <a:latin typeface="Calibri" panose="020F0502020204030204" pitchFamily="34" charset="0"/>
                        </a:rPr>
                        <a:t> species.</a:t>
                      </a:r>
                      <a:endParaRPr lang="en-GB" sz="1600" b="0" i="0" u="none" strike="noStrike" dirty="0">
                        <a:solidFill>
                          <a:srgbClr val="000000"/>
                        </a:solidFill>
                        <a:effectLst/>
                        <a:latin typeface="Calibri" panose="020F0502020204030204" pitchFamily="34" charset="0"/>
                      </a:endParaRPr>
                    </a:p>
                  </a:txBody>
                  <a:tcPr marL="3479" marR="3479" marT="3479" marB="0" anchor="ctr"/>
                </a:tc>
                <a:tc>
                  <a:txBody>
                    <a:bodyPr/>
                    <a:lstStyle/>
                    <a:p>
                      <a:pPr algn="l" fontAlgn="ctr"/>
                      <a:r>
                        <a:rPr lang="en-US" sz="1600" u="none" strike="noStrike">
                          <a:effectLst/>
                          <a:latin typeface="Calibri" panose="020F0502020204030204" pitchFamily="34" charset="0"/>
                        </a:rPr>
                        <a:t>High/Easy</a:t>
                      </a:r>
                      <a:endParaRPr lang="en-GB" sz="1600" b="0" i="0" u="none" strike="noStrike">
                        <a:solidFill>
                          <a:srgbClr val="000000"/>
                        </a:solidFill>
                        <a:effectLst/>
                        <a:latin typeface="Calibri" panose="020F0502020204030204" pitchFamily="34" charset="0"/>
                      </a:endParaRPr>
                    </a:p>
                  </a:txBody>
                  <a:tcPr marL="3479" marR="3479" marT="3479" marB="0" anchor="ctr"/>
                </a:tc>
                <a:tc>
                  <a:txBody>
                    <a:bodyPr/>
                    <a:lstStyle/>
                    <a:p>
                      <a:pPr algn="l" fontAlgn="ctr"/>
                      <a:r>
                        <a:rPr lang="en-US" sz="1600" u="sng" strike="noStrike" dirty="0">
                          <a:effectLst/>
                          <a:latin typeface="Calibri" panose="020F0502020204030204" pitchFamily="34" charset="0"/>
                          <a:hlinkClick r:id="rId5"/>
                        </a:rPr>
                        <a:t>Check for RAMSAR site http://ramsar.wetlands.org/Database/AbouttheRamsarSitesDatabase/tabid/812/D efault.aspx.  </a:t>
                      </a:r>
                      <a:endParaRPr lang="en-GB" sz="1600" b="0" i="0" u="sng" strike="noStrike" dirty="0">
                        <a:solidFill>
                          <a:srgbClr val="0563C1"/>
                        </a:solidFill>
                        <a:effectLst/>
                        <a:latin typeface="Calibri" panose="020F0502020204030204" pitchFamily="34" charset="0"/>
                      </a:endParaRPr>
                    </a:p>
                    <a:p>
                      <a:pPr algn="l" fontAlgn="ctr"/>
                      <a:r>
                        <a:rPr lang="en-US" sz="1600" u="none" strike="noStrike" dirty="0">
                          <a:effectLst/>
                          <a:latin typeface="Calibri" panose="020F0502020204030204" pitchFamily="34" charset="0"/>
                        </a:rPr>
                        <a:t> </a:t>
                      </a:r>
                      <a:endParaRPr lang="en-GB" sz="1600" b="1" i="0" u="none" strike="noStrike" dirty="0">
                        <a:solidFill>
                          <a:srgbClr val="000000"/>
                        </a:solidFill>
                        <a:effectLst/>
                        <a:latin typeface="Calibri" panose="020F0502020204030204" pitchFamily="34" charset="0"/>
                      </a:endParaRPr>
                    </a:p>
                  </a:txBody>
                  <a:tcPr marL="3479" marR="3479" marT="3479" marB="0" anchor="ctr"/>
                </a:tc>
                <a:tc>
                  <a:txBody>
                    <a:bodyPr/>
                    <a:lstStyle/>
                    <a:p>
                      <a:pPr algn="l" fontAlgn="ctr"/>
                      <a:r>
                        <a:rPr lang="en-US" sz="1600" u="none" strike="noStrike" dirty="0">
                          <a:effectLst/>
                          <a:latin typeface="Calibri" panose="020F0502020204030204" pitchFamily="34" charset="0"/>
                        </a:rPr>
                        <a:t> </a:t>
                      </a:r>
                      <a:endParaRPr lang="en-GB" sz="1600" b="1" i="0" u="none" strike="noStrike" dirty="0">
                        <a:solidFill>
                          <a:srgbClr val="000000"/>
                        </a:solidFill>
                        <a:effectLst/>
                        <a:latin typeface="Calibri" panose="020F0502020204030204" pitchFamily="34" charset="0"/>
                      </a:endParaRPr>
                    </a:p>
                  </a:txBody>
                  <a:tcPr marL="3479" marR="3479" marT="3479" marB="0" anchor="ctr"/>
                </a:tc>
                <a:extLst>
                  <a:ext uri="{0D108BD9-81ED-4DB2-BD59-A6C34878D82A}">
                    <a16:rowId xmlns:a16="http://schemas.microsoft.com/office/drawing/2014/main" val="4035012462"/>
                  </a:ext>
                </a:extLst>
              </a:tr>
              <a:tr h="432072">
                <a:tc rowSpan="2">
                  <a:txBody>
                    <a:bodyPr/>
                    <a:lstStyle/>
                    <a:p>
                      <a:pPr algn="l" fontAlgn="ctr"/>
                      <a:r>
                        <a:rPr lang="en-US" sz="1600" u="none" strike="noStrike">
                          <a:effectLst/>
                          <a:latin typeface="Calibri" panose="020F0502020204030204" pitchFamily="34" charset="0"/>
                        </a:rPr>
                        <a:t>Species </a:t>
                      </a:r>
                      <a:endParaRPr lang="en-GB" sz="1600" b="0" i="0" u="none" strike="noStrike">
                        <a:solidFill>
                          <a:srgbClr val="000000"/>
                        </a:solidFill>
                        <a:effectLst/>
                        <a:latin typeface="Calibri" panose="020F0502020204030204" pitchFamily="34" charset="0"/>
                      </a:endParaRPr>
                    </a:p>
                  </a:txBody>
                  <a:tcPr marL="3479" marR="3479" marT="3479" marB="0" anchor="ctr"/>
                </a:tc>
                <a:tc rowSpan="2">
                  <a:txBody>
                    <a:bodyPr/>
                    <a:lstStyle/>
                    <a:p>
                      <a:pPr algn="l" fontAlgn="ctr"/>
                      <a:r>
                        <a:rPr lang="pt-PT" sz="1600" u="none" strike="noStrike">
                          <a:effectLst/>
                          <a:latin typeface="Calibri" panose="020F0502020204030204" pitchFamily="34" charset="0"/>
                        </a:rPr>
                        <a:t>IFC critical habitat. KBA criteria. HCV 1.</a:t>
                      </a:r>
                      <a:endParaRPr lang="en-GB" sz="1600" b="0" i="0" u="none" strike="noStrike">
                        <a:solidFill>
                          <a:srgbClr val="000000"/>
                        </a:solidFill>
                        <a:effectLst/>
                        <a:latin typeface="Calibri" panose="020F0502020204030204" pitchFamily="34" charset="0"/>
                      </a:endParaRPr>
                    </a:p>
                  </a:txBody>
                  <a:tcPr marL="3479" marR="3479" marT="3479" marB="0" anchor="ctr"/>
                </a:tc>
                <a:tc rowSpan="2">
                  <a:txBody>
                    <a:bodyPr/>
                    <a:lstStyle/>
                    <a:p>
                      <a:pPr algn="l" fontAlgn="ctr"/>
                      <a:r>
                        <a:rPr lang="en-US" sz="1600" u="none" strike="noStrike">
                          <a:effectLst/>
                          <a:latin typeface="Calibri" panose="020F0502020204030204" pitchFamily="34" charset="0"/>
                        </a:rPr>
                        <a:t>Very High/Hard</a:t>
                      </a:r>
                      <a:endParaRPr lang="en-GB" sz="1600" b="0" i="0" u="none" strike="noStrike">
                        <a:solidFill>
                          <a:srgbClr val="000000"/>
                        </a:solidFill>
                        <a:effectLst/>
                        <a:latin typeface="Calibri" panose="020F0502020204030204" pitchFamily="34" charset="0"/>
                      </a:endParaRPr>
                    </a:p>
                  </a:txBody>
                  <a:tcPr marL="3479" marR="3479" marT="3479" marB="0" anchor="ctr"/>
                </a:tc>
                <a:tc>
                  <a:txBody>
                    <a:bodyPr/>
                    <a:lstStyle/>
                    <a:p>
                      <a:pPr algn="l" fontAlgn="ctr"/>
                      <a:r>
                        <a:rPr lang="en-US" sz="1600" u="sng" strike="noStrike" dirty="0">
                          <a:effectLst/>
                          <a:latin typeface="Calibri" panose="020F0502020204030204" pitchFamily="34" charset="0"/>
                          <a:hlinkClick r:id="rId6"/>
                        </a:rPr>
                        <a:t>For species www.iucnredlist.org.   www.keybiodiversityareas.org  Key Biodiversity Areas. AZE sites here http://www.zeroextinction.org.</a:t>
                      </a:r>
                      <a:endParaRPr lang="en-GB" sz="1600" b="0" i="0" u="sng" strike="noStrike" dirty="0">
                        <a:solidFill>
                          <a:srgbClr val="0563C1"/>
                        </a:solidFill>
                        <a:effectLst/>
                        <a:latin typeface="Calibri" panose="020F0502020204030204" pitchFamily="34" charset="0"/>
                      </a:endParaRPr>
                    </a:p>
                  </a:txBody>
                  <a:tcPr marL="3479" marR="3479" marT="3479" marB="0" anchor="ctr"/>
                </a:tc>
                <a:tc rowSpan="2">
                  <a:txBody>
                    <a:bodyPr/>
                    <a:lstStyle/>
                    <a:p>
                      <a:pPr algn="l" fontAlgn="ctr"/>
                      <a:r>
                        <a:rPr lang="en-US" sz="1600" u="none" strike="noStrike" dirty="0">
                          <a:effectLst/>
                          <a:latin typeface="Calibri" panose="020F0502020204030204" pitchFamily="34" charset="0"/>
                        </a:rPr>
                        <a:t>National Red List</a:t>
                      </a:r>
                      <a:endParaRPr lang="en-GB" sz="1600" b="0" i="0" u="none" strike="noStrike" dirty="0">
                        <a:solidFill>
                          <a:srgbClr val="000000"/>
                        </a:solidFill>
                        <a:effectLst/>
                        <a:latin typeface="Calibri" panose="020F0502020204030204" pitchFamily="34" charset="0"/>
                      </a:endParaRPr>
                    </a:p>
                  </a:txBody>
                  <a:tcPr marL="3479" marR="3479" marT="3479" marB="0" anchor="ctr"/>
                </a:tc>
                <a:extLst>
                  <a:ext uri="{0D108BD9-81ED-4DB2-BD59-A6C34878D82A}">
                    <a16:rowId xmlns:a16="http://schemas.microsoft.com/office/drawing/2014/main" val="3876852020"/>
                  </a:ext>
                </a:extLst>
              </a:tr>
              <a:tr h="177421">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endParaRPr lang="en-GB" sz="1200" b="0" i="0" u="none" strike="noStrike" dirty="0">
                        <a:solidFill>
                          <a:srgbClr val="000000"/>
                        </a:solidFill>
                        <a:effectLst/>
                        <a:latin typeface="Calibri" panose="020F0502020204030204" pitchFamily="34" charset="0"/>
                      </a:endParaRPr>
                    </a:p>
                  </a:txBody>
                  <a:tcPr marL="3479" marR="3479" marT="3479" marB="0" anchor="ctr"/>
                </a:tc>
                <a:tc vMerge="1">
                  <a:txBody>
                    <a:bodyPr/>
                    <a:lstStyle/>
                    <a:p>
                      <a:endParaRPr lang="en-GB"/>
                    </a:p>
                  </a:txBody>
                  <a:tcPr/>
                </a:tc>
                <a:extLst>
                  <a:ext uri="{0D108BD9-81ED-4DB2-BD59-A6C34878D82A}">
                    <a16:rowId xmlns:a16="http://schemas.microsoft.com/office/drawing/2014/main" val="1567745021"/>
                  </a:ext>
                </a:extLst>
              </a:tr>
            </a:tbl>
          </a:graphicData>
        </a:graphic>
      </p:graphicFrame>
    </p:spTree>
    <p:extLst>
      <p:ext uri="{BB962C8B-B14F-4D97-AF65-F5344CB8AC3E}">
        <p14:creationId xmlns:p14="http://schemas.microsoft.com/office/powerpoint/2010/main" val="3764249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53778" y="1"/>
            <a:ext cx="9270298" cy="82545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6000" b="0" kern="1200">
                <a:solidFill>
                  <a:schemeClr val="bg1"/>
                </a:solidFill>
                <a:latin typeface="Calibri" panose="020F0502020204030204" pitchFamily="34" charset="0"/>
                <a:ea typeface="+mj-ea"/>
                <a:cs typeface="+mj-cs"/>
              </a:defRPr>
            </a:lvl1pPr>
          </a:lstStyle>
          <a:p>
            <a:pPr algn="ctr"/>
            <a:r>
              <a:rPr lang="en-GB" sz="3000" b="1" dirty="0"/>
              <a:t>Data gap analysis</a:t>
            </a:r>
          </a:p>
        </p:txBody>
      </p:sp>
      <p:graphicFrame>
        <p:nvGraphicFramePr>
          <p:cNvPr id="5" name="Tableau 8"/>
          <p:cNvGraphicFramePr>
            <a:graphicFrameLocks noGrp="1"/>
          </p:cNvGraphicFramePr>
          <p:nvPr>
            <p:extLst>
              <p:ext uri="{D42A27DB-BD31-4B8C-83A1-F6EECF244321}">
                <p14:modId xmlns:p14="http://schemas.microsoft.com/office/powerpoint/2010/main" val="1655309586"/>
              </p:ext>
            </p:extLst>
          </p:nvPr>
        </p:nvGraphicFramePr>
        <p:xfrm>
          <a:off x="713918" y="1524687"/>
          <a:ext cx="10361568" cy="4345967"/>
        </p:xfrm>
        <a:graphic>
          <a:graphicData uri="http://schemas.openxmlformats.org/drawingml/2006/table">
            <a:tbl>
              <a:tblPr/>
              <a:tblGrid>
                <a:gridCol w="2488108">
                  <a:extLst>
                    <a:ext uri="{9D8B030D-6E8A-4147-A177-3AD203B41FA5}">
                      <a16:colId xmlns:a16="http://schemas.microsoft.com/office/drawing/2014/main" val="20000"/>
                    </a:ext>
                  </a:extLst>
                </a:gridCol>
                <a:gridCol w="1876712">
                  <a:extLst>
                    <a:ext uri="{9D8B030D-6E8A-4147-A177-3AD203B41FA5}">
                      <a16:colId xmlns:a16="http://schemas.microsoft.com/office/drawing/2014/main" val="20001"/>
                    </a:ext>
                  </a:extLst>
                </a:gridCol>
                <a:gridCol w="1387137">
                  <a:extLst>
                    <a:ext uri="{9D8B030D-6E8A-4147-A177-3AD203B41FA5}">
                      <a16:colId xmlns:a16="http://schemas.microsoft.com/office/drawing/2014/main" val="20002"/>
                    </a:ext>
                  </a:extLst>
                </a:gridCol>
                <a:gridCol w="4609611">
                  <a:extLst>
                    <a:ext uri="{9D8B030D-6E8A-4147-A177-3AD203B41FA5}">
                      <a16:colId xmlns:a16="http://schemas.microsoft.com/office/drawing/2014/main" val="20003"/>
                    </a:ext>
                  </a:extLst>
                </a:gridCol>
              </a:tblGrid>
              <a:tr h="587725">
                <a:tc>
                  <a:txBody>
                    <a:bodyPr/>
                    <a:lstStyle/>
                    <a:p>
                      <a:pPr algn="ctr">
                        <a:lnSpc>
                          <a:spcPct val="107000"/>
                        </a:lnSpc>
                        <a:spcAft>
                          <a:spcPts val="0"/>
                        </a:spcAft>
                      </a:pPr>
                      <a:r>
                        <a:rPr lang="fr-FR" sz="1400" b="1" noProof="0" dirty="0">
                          <a:solidFill>
                            <a:schemeClr val="bg1"/>
                          </a:solidFill>
                          <a:latin typeface="Calibri" panose="020F0502020204030204" pitchFamily="34" charset="0"/>
                          <a:ea typeface="Times New Roman"/>
                          <a:cs typeface="Arial"/>
                        </a:rPr>
                        <a:t>Attribut</a:t>
                      </a:r>
                      <a:endParaRPr lang="fr-FR" sz="1400" b="1" noProof="0" dirty="0">
                        <a:solidFill>
                          <a:schemeClr val="bg1"/>
                        </a:solidFill>
                        <a:latin typeface="Calibri" panose="020F0502020204030204" pitchFamily="34" charset="0"/>
                        <a:ea typeface="Calibri"/>
                        <a:cs typeface="Arial"/>
                      </a:endParaRPr>
                    </a:p>
                  </a:txBody>
                  <a:tcPr marL="42689" marR="426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a:lnSpc>
                          <a:spcPct val="107000"/>
                        </a:lnSpc>
                        <a:spcAft>
                          <a:spcPts val="0"/>
                        </a:spcAft>
                      </a:pPr>
                      <a:r>
                        <a:rPr lang="fr-FR" sz="1400" b="1" noProof="0" dirty="0">
                          <a:solidFill>
                            <a:schemeClr val="bg1"/>
                          </a:solidFill>
                          <a:latin typeface="Calibri" panose="020F0502020204030204" pitchFamily="34" charset="0"/>
                          <a:ea typeface="Times New Roman"/>
                          <a:cs typeface="Arial"/>
                        </a:rPr>
                        <a:t>Nom </a:t>
                      </a:r>
                      <a:endParaRPr lang="fr-FR" sz="1400" b="1" noProof="0" dirty="0">
                        <a:solidFill>
                          <a:schemeClr val="bg1"/>
                        </a:solidFill>
                        <a:latin typeface="Calibri" panose="020F0502020204030204" pitchFamily="34" charset="0"/>
                        <a:ea typeface="Calibri"/>
                        <a:cs typeface="Arial"/>
                      </a:endParaRPr>
                    </a:p>
                  </a:txBody>
                  <a:tcPr marL="42689" marR="426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a:lnSpc>
                          <a:spcPct val="107000"/>
                        </a:lnSpc>
                        <a:spcAft>
                          <a:spcPts val="0"/>
                        </a:spcAft>
                      </a:pPr>
                      <a:r>
                        <a:rPr lang="fr-FR" sz="1400" b="1" noProof="0" dirty="0">
                          <a:solidFill>
                            <a:schemeClr val="bg1"/>
                          </a:solidFill>
                          <a:latin typeface="Calibri" panose="020F0502020204030204" pitchFamily="34" charset="0"/>
                          <a:ea typeface="Times New Roman"/>
                          <a:cs typeface="Arial"/>
                        </a:rPr>
                        <a:t>Étendue des données</a:t>
                      </a:r>
                      <a:endParaRPr lang="fr-FR" sz="1400" b="1" noProof="0" dirty="0">
                        <a:solidFill>
                          <a:schemeClr val="bg1"/>
                        </a:solidFill>
                        <a:latin typeface="Calibri" panose="020F0502020204030204" pitchFamily="34" charset="0"/>
                        <a:ea typeface="Calibri"/>
                        <a:cs typeface="Arial"/>
                      </a:endParaRPr>
                    </a:p>
                  </a:txBody>
                  <a:tcPr marL="42689" marR="426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a:lnSpc>
                          <a:spcPct val="107000"/>
                        </a:lnSpc>
                        <a:spcAft>
                          <a:spcPts val="0"/>
                        </a:spcAft>
                      </a:pPr>
                      <a:r>
                        <a:rPr lang="fr-FR" sz="1400" b="1" noProof="0" dirty="0">
                          <a:solidFill>
                            <a:schemeClr val="bg1"/>
                          </a:solidFill>
                          <a:latin typeface="Calibri" panose="020F0502020204030204" pitchFamily="34" charset="0"/>
                          <a:ea typeface="Times New Roman"/>
                          <a:cs typeface="Arial"/>
                        </a:rPr>
                        <a:t>Lien ou contact</a:t>
                      </a:r>
                      <a:endParaRPr lang="fr-FR" sz="1400" b="1" noProof="0" dirty="0">
                        <a:solidFill>
                          <a:schemeClr val="bg1"/>
                        </a:solidFill>
                        <a:latin typeface="Calibri" panose="020F0502020204030204" pitchFamily="34" charset="0"/>
                        <a:ea typeface="Calibri"/>
                        <a:cs typeface="Arial"/>
                      </a:endParaRPr>
                    </a:p>
                  </a:txBody>
                  <a:tcPr marL="42689" marR="426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0"/>
                  </a:ext>
                </a:extLst>
              </a:tr>
              <a:tr h="669908">
                <a:tc>
                  <a:txBody>
                    <a:bodyPr/>
                    <a:lstStyle/>
                    <a:p>
                      <a:pPr marL="92075" indent="0">
                        <a:lnSpc>
                          <a:spcPct val="107000"/>
                        </a:lnSpc>
                        <a:spcAft>
                          <a:spcPts val="0"/>
                        </a:spcAft>
                      </a:pPr>
                      <a:r>
                        <a:rPr lang="fr-FR" sz="1400" noProof="0" dirty="0">
                          <a:solidFill>
                            <a:schemeClr val="bg1"/>
                          </a:solidFill>
                          <a:latin typeface="Calibri" panose="020F0502020204030204" pitchFamily="34" charset="0"/>
                          <a:ea typeface="Times New Roman"/>
                          <a:cs typeface="Arial"/>
                        </a:rPr>
                        <a:t>Couverture forestière</a:t>
                      </a:r>
                      <a:endParaRPr lang="fr-FR" sz="1400" noProof="0" dirty="0">
                        <a:solidFill>
                          <a:schemeClr val="bg1"/>
                        </a:solidFill>
                        <a:latin typeface="Calibri" panose="020F0502020204030204" pitchFamily="34" charset="0"/>
                        <a:ea typeface="Calibri"/>
                        <a:cs typeface="Arial"/>
                      </a:endParaRPr>
                    </a:p>
                  </a:txBody>
                  <a:tcPr marL="42689" marR="426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92075" indent="0">
                        <a:lnSpc>
                          <a:spcPct val="107000"/>
                        </a:lnSpc>
                        <a:spcAft>
                          <a:spcPts val="0"/>
                        </a:spcAft>
                      </a:pPr>
                      <a:r>
                        <a:rPr lang="fr-FR" sz="1400" noProof="0" dirty="0">
                          <a:solidFill>
                            <a:schemeClr val="bg1"/>
                          </a:solidFill>
                          <a:latin typeface="Calibri" panose="020F0502020204030204" pitchFamily="34" charset="0"/>
                          <a:ea typeface="Times New Roman"/>
                          <a:cs typeface="Arial"/>
                        </a:rPr>
                        <a:t>Couverture mondiale</a:t>
                      </a:r>
                      <a:endParaRPr lang="fr-FR" sz="1400" noProof="0" dirty="0">
                        <a:solidFill>
                          <a:schemeClr val="bg1"/>
                        </a:solidFill>
                        <a:latin typeface="Calibri" panose="020F0502020204030204" pitchFamily="34" charset="0"/>
                        <a:ea typeface="Calibri"/>
                        <a:cs typeface="Arial"/>
                      </a:endParaRPr>
                    </a:p>
                  </a:txBody>
                  <a:tcPr marL="42689" marR="426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92075" indent="0">
                        <a:lnSpc>
                          <a:spcPct val="107000"/>
                        </a:lnSpc>
                        <a:spcAft>
                          <a:spcPts val="0"/>
                        </a:spcAft>
                      </a:pPr>
                      <a:r>
                        <a:rPr lang="fr-FR" sz="1400" noProof="0" dirty="0">
                          <a:solidFill>
                            <a:schemeClr val="bg1"/>
                          </a:solidFill>
                          <a:latin typeface="Calibri" panose="020F0502020204030204" pitchFamily="34" charset="0"/>
                          <a:ea typeface="Times New Roman"/>
                          <a:cs typeface="Arial"/>
                        </a:rPr>
                        <a:t>Mondiale</a:t>
                      </a:r>
                      <a:endParaRPr lang="fr-FR" sz="1400" noProof="0" dirty="0">
                        <a:solidFill>
                          <a:schemeClr val="bg1"/>
                        </a:solidFill>
                        <a:latin typeface="Calibri" panose="020F0502020204030204" pitchFamily="34" charset="0"/>
                        <a:ea typeface="Calibri"/>
                        <a:cs typeface="Arial"/>
                      </a:endParaRPr>
                    </a:p>
                  </a:txBody>
                  <a:tcPr marL="42689" marR="426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92075" indent="0">
                        <a:lnSpc>
                          <a:spcPct val="107000"/>
                        </a:lnSpc>
                        <a:spcAft>
                          <a:spcPts val="0"/>
                        </a:spcAft>
                      </a:pPr>
                      <a:r>
                        <a:rPr lang="fr-FR" sz="1400" u="sng" noProof="0" dirty="0">
                          <a:solidFill>
                            <a:schemeClr val="bg1"/>
                          </a:solidFill>
                          <a:latin typeface="Calibri" panose="020F0502020204030204" pitchFamily="34" charset="0"/>
                          <a:ea typeface="Times New Roman"/>
                          <a:cs typeface="Arial"/>
                          <a:hlinkClick r:id="rId3"/>
                        </a:rPr>
                        <a:t>https://earth.esa.int/web/guest/-/globcover-v22-land-cover-product-now-available-5999</a:t>
                      </a:r>
                      <a:endParaRPr lang="fr-FR" sz="1400" noProof="0" dirty="0">
                        <a:solidFill>
                          <a:schemeClr val="bg1"/>
                        </a:solidFill>
                        <a:latin typeface="Calibri" panose="020F0502020204030204" pitchFamily="34" charset="0"/>
                        <a:ea typeface="Calibri"/>
                        <a:cs typeface="Arial"/>
                      </a:endParaRPr>
                    </a:p>
                  </a:txBody>
                  <a:tcPr marL="42689" marR="426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1"/>
                  </a:ext>
                </a:extLst>
              </a:tr>
              <a:tr h="704136">
                <a:tc>
                  <a:txBody>
                    <a:bodyPr/>
                    <a:lstStyle/>
                    <a:p>
                      <a:pPr marL="92075" indent="0">
                        <a:lnSpc>
                          <a:spcPct val="107000"/>
                        </a:lnSpc>
                        <a:spcAft>
                          <a:spcPts val="0"/>
                        </a:spcAft>
                      </a:pPr>
                      <a:r>
                        <a:rPr lang="fr-FR" sz="1400" noProof="0" dirty="0">
                          <a:solidFill>
                            <a:schemeClr val="bg1"/>
                          </a:solidFill>
                          <a:latin typeface="Calibri" panose="020F0502020204030204" pitchFamily="34" charset="0"/>
                          <a:ea typeface="Times New Roman"/>
                          <a:cs typeface="Arial"/>
                        </a:rPr>
                        <a:t>Végétation de Madagascar</a:t>
                      </a:r>
                      <a:endParaRPr lang="fr-FR" sz="1400" noProof="0" dirty="0">
                        <a:solidFill>
                          <a:schemeClr val="bg1"/>
                        </a:solidFill>
                        <a:latin typeface="Calibri" panose="020F0502020204030204" pitchFamily="34" charset="0"/>
                        <a:ea typeface="Calibri"/>
                        <a:cs typeface="Arial"/>
                      </a:endParaRPr>
                    </a:p>
                  </a:txBody>
                  <a:tcPr marL="42689" marR="426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92075" indent="0">
                        <a:lnSpc>
                          <a:spcPct val="107000"/>
                        </a:lnSpc>
                        <a:spcAft>
                          <a:spcPts val="0"/>
                        </a:spcAft>
                      </a:pPr>
                      <a:r>
                        <a:rPr lang="fr-FR" sz="1400" noProof="0" dirty="0">
                          <a:solidFill>
                            <a:schemeClr val="bg1"/>
                          </a:solidFill>
                          <a:latin typeface="Calibri" panose="020F0502020204030204" pitchFamily="34" charset="0"/>
                          <a:ea typeface="Times New Roman"/>
                          <a:cs typeface="Arial"/>
                        </a:rPr>
                        <a:t>Atlas de la Végétation de Madagascar</a:t>
                      </a:r>
                      <a:endParaRPr lang="fr-FR" sz="1400" noProof="0" dirty="0">
                        <a:solidFill>
                          <a:schemeClr val="bg1"/>
                        </a:solidFill>
                        <a:latin typeface="Calibri" panose="020F0502020204030204" pitchFamily="34" charset="0"/>
                        <a:ea typeface="Calibri"/>
                        <a:cs typeface="Arial"/>
                      </a:endParaRPr>
                    </a:p>
                  </a:txBody>
                  <a:tcPr marL="42689" marR="426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92075" indent="0">
                        <a:lnSpc>
                          <a:spcPct val="107000"/>
                        </a:lnSpc>
                        <a:spcAft>
                          <a:spcPts val="0"/>
                        </a:spcAft>
                      </a:pPr>
                      <a:r>
                        <a:rPr lang="fr-FR" sz="1400" noProof="0" dirty="0">
                          <a:solidFill>
                            <a:schemeClr val="bg1"/>
                          </a:solidFill>
                          <a:latin typeface="Calibri" panose="020F0502020204030204" pitchFamily="34" charset="0"/>
                          <a:ea typeface="Times New Roman"/>
                          <a:cs typeface="Arial"/>
                        </a:rPr>
                        <a:t>National</a:t>
                      </a:r>
                      <a:endParaRPr lang="fr-FR" sz="1400" noProof="0" dirty="0">
                        <a:solidFill>
                          <a:schemeClr val="bg1"/>
                        </a:solidFill>
                        <a:latin typeface="Calibri" panose="020F0502020204030204" pitchFamily="34" charset="0"/>
                        <a:ea typeface="Calibri"/>
                        <a:cs typeface="Arial"/>
                      </a:endParaRPr>
                    </a:p>
                  </a:txBody>
                  <a:tcPr marL="42689" marR="426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92075" indent="0">
                        <a:lnSpc>
                          <a:spcPct val="107000"/>
                        </a:lnSpc>
                        <a:spcAft>
                          <a:spcPts val="0"/>
                        </a:spcAft>
                      </a:pPr>
                      <a:r>
                        <a:rPr lang="fr-FR" sz="1400" u="sng" noProof="0" dirty="0">
                          <a:solidFill>
                            <a:schemeClr val="bg1"/>
                          </a:solidFill>
                          <a:latin typeface="Calibri" panose="020F0502020204030204" pitchFamily="34" charset="0"/>
                          <a:ea typeface="Times New Roman"/>
                          <a:cs typeface="Arial"/>
                          <a:hlinkClick r:id="rId4"/>
                        </a:rPr>
                        <a:t>http://www.vegmad.org/downloads/laborde/veg_grid.zip</a:t>
                      </a:r>
                      <a:endParaRPr lang="fr-FR" sz="1400" noProof="0" dirty="0">
                        <a:solidFill>
                          <a:schemeClr val="bg1"/>
                        </a:solidFill>
                        <a:latin typeface="Calibri" panose="020F0502020204030204" pitchFamily="34" charset="0"/>
                        <a:ea typeface="Calibri"/>
                        <a:cs typeface="Arial"/>
                      </a:endParaRPr>
                    </a:p>
                  </a:txBody>
                  <a:tcPr marL="42689" marR="426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2"/>
                  </a:ext>
                </a:extLst>
              </a:tr>
              <a:tr h="782375">
                <a:tc>
                  <a:txBody>
                    <a:bodyPr/>
                    <a:lstStyle/>
                    <a:p>
                      <a:pPr marL="92075" indent="0">
                        <a:lnSpc>
                          <a:spcPct val="107000"/>
                        </a:lnSpc>
                        <a:spcAft>
                          <a:spcPts val="0"/>
                        </a:spcAft>
                      </a:pPr>
                      <a:r>
                        <a:rPr lang="fr-FR" sz="1400" noProof="0" dirty="0">
                          <a:solidFill>
                            <a:schemeClr val="bg1"/>
                          </a:solidFill>
                          <a:latin typeface="Calibri" panose="020F0502020204030204" pitchFamily="34" charset="0"/>
                          <a:ea typeface="Times New Roman"/>
                          <a:cs typeface="Arial"/>
                        </a:rPr>
                        <a:t>Déforestation globale</a:t>
                      </a:r>
                      <a:endParaRPr lang="fr-FR" sz="1400" noProof="0" dirty="0">
                        <a:solidFill>
                          <a:schemeClr val="bg1"/>
                        </a:solidFill>
                        <a:latin typeface="Calibri" panose="020F0502020204030204" pitchFamily="34" charset="0"/>
                        <a:ea typeface="Calibri"/>
                        <a:cs typeface="Arial"/>
                      </a:endParaRPr>
                    </a:p>
                  </a:txBody>
                  <a:tcPr marL="42689" marR="426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92075" indent="0">
                        <a:lnSpc>
                          <a:spcPct val="107000"/>
                        </a:lnSpc>
                        <a:spcAft>
                          <a:spcPts val="0"/>
                        </a:spcAft>
                      </a:pPr>
                      <a:r>
                        <a:rPr lang="fr-FR" sz="1400" noProof="0" dirty="0">
                          <a:solidFill>
                            <a:schemeClr val="bg1"/>
                          </a:solidFill>
                          <a:latin typeface="Calibri" panose="020F0502020204030204" pitchFamily="34" charset="0"/>
                          <a:ea typeface="Times New Roman"/>
                          <a:cs typeface="Arial"/>
                        </a:rPr>
                        <a:t>Changement forestier</a:t>
                      </a:r>
                      <a:endParaRPr lang="fr-FR" sz="1400" noProof="0" dirty="0">
                        <a:solidFill>
                          <a:schemeClr val="bg1"/>
                        </a:solidFill>
                        <a:latin typeface="Calibri" panose="020F0502020204030204" pitchFamily="34" charset="0"/>
                        <a:ea typeface="Calibri"/>
                        <a:cs typeface="Arial"/>
                      </a:endParaRPr>
                    </a:p>
                  </a:txBody>
                  <a:tcPr marL="42689" marR="426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92075" indent="0">
                        <a:lnSpc>
                          <a:spcPct val="107000"/>
                        </a:lnSpc>
                        <a:spcAft>
                          <a:spcPts val="0"/>
                        </a:spcAft>
                      </a:pPr>
                      <a:r>
                        <a:rPr lang="fr-FR" sz="1400" noProof="0" dirty="0">
                          <a:solidFill>
                            <a:schemeClr val="bg1"/>
                          </a:solidFill>
                          <a:latin typeface="Calibri" panose="020F0502020204030204" pitchFamily="34" charset="0"/>
                          <a:ea typeface="Times New Roman"/>
                          <a:cs typeface="Arial"/>
                        </a:rPr>
                        <a:t>Global</a:t>
                      </a:r>
                      <a:endParaRPr lang="fr-FR" sz="1400" noProof="0" dirty="0">
                        <a:solidFill>
                          <a:schemeClr val="bg1"/>
                        </a:solidFill>
                        <a:latin typeface="Calibri" panose="020F0502020204030204" pitchFamily="34" charset="0"/>
                        <a:ea typeface="Calibri"/>
                        <a:cs typeface="Arial"/>
                      </a:endParaRPr>
                    </a:p>
                  </a:txBody>
                  <a:tcPr marL="42689" marR="426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92075" indent="0">
                        <a:lnSpc>
                          <a:spcPct val="107000"/>
                        </a:lnSpc>
                        <a:spcAft>
                          <a:spcPts val="0"/>
                        </a:spcAft>
                      </a:pPr>
                      <a:r>
                        <a:rPr lang="fr-FR" sz="1400" u="sng" noProof="0" dirty="0">
                          <a:solidFill>
                            <a:schemeClr val="bg1"/>
                          </a:solidFill>
                          <a:latin typeface="Calibri" panose="020F0502020204030204" pitchFamily="34" charset="0"/>
                          <a:ea typeface="Times New Roman"/>
                          <a:cs typeface="Arial"/>
                          <a:hlinkClick r:id="rId5"/>
                        </a:rPr>
                        <a:t>http://gis-gfw.wri.org/arcgis/rest/services/forest_change/MapServer/3</a:t>
                      </a:r>
                      <a:endParaRPr lang="fr-FR" sz="1400" noProof="0" dirty="0">
                        <a:solidFill>
                          <a:schemeClr val="bg1"/>
                        </a:solidFill>
                        <a:latin typeface="Calibri" panose="020F0502020204030204" pitchFamily="34" charset="0"/>
                        <a:ea typeface="Calibri"/>
                        <a:cs typeface="Arial"/>
                      </a:endParaRPr>
                    </a:p>
                  </a:txBody>
                  <a:tcPr marL="42689" marR="426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3"/>
                  </a:ext>
                </a:extLst>
              </a:tr>
              <a:tr h="547662">
                <a:tc>
                  <a:txBody>
                    <a:bodyPr/>
                    <a:lstStyle/>
                    <a:p>
                      <a:pPr marL="92075" indent="0">
                        <a:lnSpc>
                          <a:spcPct val="107000"/>
                        </a:lnSpc>
                        <a:spcAft>
                          <a:spcPts val="0"/>
                        </a:spcAft>
                      </a:pPr>
                      <a:r>
                        <a:rPr lang="fr-FR" sz="1400" noProof="0" dirty="0">
                          <a:solidFill>
                            <a:schemeClr val="bg1"/>
                          </a:solidFill>
                          <a:latin typeface="Calibri" panose="020F0502020204030204" pitchFamily="34" charset="0"/>
                          <a:ea typeface="Times New Roman"/>
                          <a:cs typeface="Arial"/>
                        </a:rPr>
                        <a:t>Intégrité ou condition de l’écosystème</a:t>
                      </a:r>
                      <a:endParaRPr lang="fr-FR" sz="1400" noProof="0" dirty="0">
                        <a:solidFill>
                          <a:schemeClr val="bg1"/>
                        </a:solidFill>
                        <a:latin typeface="Calibri" panose="020F0502020204030204" pitchFamily="34" charset="0"/>
                        <a:ea typeface="Calibri"/>
                        <a:cs typeface="Arial"/>
                      </a:endParaRPr>
                    </a:p>
                  </a:txBody>
                  <a:tcPr marL="42689" marR="426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92075" indent="0">
                        <a:lnSpc>
                          <a:spcPct val="107000"/>
                        </a:lnSpc>
                        <a:spcAft>
                          <a:spcPts val="0"/>
                        </a:spcAft>
                      </a:pPr>
                      <a:r>
                        <a:rPr lang="fr-FR" sz="1400" noProof="0" dirty="0">
                          <a:solidFill>
                            <a:schemeClr val="bg1"/>
                          </a:solidFill>
                          <a:latin typeface="Calibri" panose="020F0502020204030204" pitchFamily="34" charset="0"/>
                          <a:ea typeface="Times New Roman"/>
                          <a:cs typeface="Arial"/>
                        </a:rPr>
                        <a:t>Paysage forestier intact</a:t>
                      </a:r>
                      <a:endParaRPr lang="fr-FR" sz="1400" noProof="0" dirty="0">
                        <a:solidFill>
                          <a:schemeClr val="bg1"/>
                        </a:solidFill>
                        <a:latin typeface="Calibri" panose="020F0502020204030204" pitchFamily="34" charset="0"/>
                        <a:ea typeface="Calibri"/>
                        <a:cs typeface="Arial"/>
                      </a:endParaRPr>
                    </a:p>
                  </a:txBody>
                  <a:tcPr marL="42689" marR="426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92075" indent="0">
                        <a:lnSpc>
                          <a:spcPct val="107000"/>
                        </a:lnSpc>
                        <a:spcAft>
                          <a:spcPts val="0"/>
                        </a:spcAft>
                      </a:pPr>
                      <a:r>
                        <a:rPr lang="fr-FR" sz="1400" noProof="0" dirty="0">
                          <a:solidFill>
                            <a:schemeClr val="bg1"/>
                          </a:solidFill>
                          <a:latin typeface="Calibri" panose="020F0502020204030204" pitchFamily="34" charset="0"/>
                          <a:ea typeface="Times New Roman"/>
                          <a:cs typeface="Arial"/>
                        </a:rPr>
                        <a:t>Global</a:t>
                      </a:r>
                      <a:endParaRPr lang="fr-FR" sz="1400" noProof="0" dirty="0">
                        <a:solidFill>
                          <a:schemeClr val="bg1"/>
                        </a:solidFill>
                        <a:latin typeface="Calibri" panose="020F0502020204030204" pitchFamily="34" charset="0"/>
                        <a:ea typeface="Calibri"/>
                        <a:cs typeface="Arial"/>
                      </a:endParaRPr>
                    </a:p>
                  </a:txBody>
                  <a:tcPr marL="42689" marR="426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92075" indent="0">
                        <a:lnSpc>
                          <a:spcPct val="107000"/>
                        </a:lnSpc>
                        <a:spcAft>
                          <a:spcPts val="0"/>
                        </a:spcAft>
                      </a:pPr>
                      <a:r>
                        <a:rPr lang="fr-FR" sz="1400" noProof="0" dirty="0">
                          <a:solidFill>
                            <a:schemeClr val="bg1"/>
                          </a:solidFill>
                          <a:latin typeface="Calibri" panose="020F0502020204030204" pitchFamily="34" charset="0"/>
                          <a:ea typeface="Times New Roman"/>
                          <a:cs typeface="Arial"/>
                        </a:rPr>
                        <a:t>http://www.intactforests.org/data.ifl.html</a:t>
                      </a:r>
                      <a:endParaRPr lang="fr-FR" sz="1400" noProof="0" dirty="0">
                        <a:solidFill>
                          <a:schemeClr val="bg1"/>
                        </a:solidFill>
                        <a:latin typeface="Calibri" panose="020F0502020204030204" pitchFamily="34" charset="0"/>
                        <a:ea typeface="Calibri"/>
                        <a:cs typeface="Arial"/>
                      </a:endParaRPr>
                    </a:p>
                  </a:txBody>
                  <a:tcPr marL="42689" marR="426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4"/>
                  </a:ext>
                </a:extLst>
              </a:tr>
              <a:tr h="1054161">
                <a:tc>
                  <a:txBody>
                    <a:bodyPr/>
                    <a:lstStyle/>
                    <a:p>
                      <a:pPr marL="92075" marR="0" indent="0" algn="l" defTabSz="914400" rtl="0" eaLnBrk="1" fontAlgn="auto" latinLnBrk="0" hangingPunct="1">
                        <a:lnSpc>
                          <a:spcPct val="107000"/>
                        </a:lnSpc>
                        <a:spcBef>
                          <a:spcPts val="0"/>
                        </a:spcBef>
                        <a:spcAft>
                          <a:spcPts val="0"/>
                        </a:spcAft>
                        <a:buClrTx/>
                        <a:buSzTx/>
                        <a:buFontTx/>
                        <a:buNone/>
                        <a:tabLst/>
                        <a:defRPr/>
                      </a:pPr>
                      <a:r>
                        <a:rPr lang="fr-FR" sz="1400" noProof="0" dirty="0">
                          <a:solidFill>
                            <a:schemeClr val="bg1"/>
                          </a:solidFill>
                          <a:latin typeface="Calibri" panose="020F0502020204030204" pitchFamily="34" charset="0"/>
                          <a:ea typeface="Times New Roman"/>
                          <a:cs typeface="Arial"/>
                        </a:rPr>
                        <a:t>Intégrité ou condition de l’écosystème</a:t>
                      </a:r>
                      <a:endParaRPr lang="fr-FR" sz="1400" noProof="0" dirty="0">
                        <a:solidFill>
                          <a:schemeClr val="bg1"/>
                        </a:solidFill>
                        <a:latin typeface="Calibri" panose="020F0502020204030204" pitchFamily="34" charset="0"/>
                        <a:ea typeface="Calibri"/>
                        <a:cs typeface="Arial"/>
                      </a:endParaRPr>
                    </a:p>
                    <a:p>
                      <a:pPr>
                        <a:lnSpc>
                          <a:spcPct val="107000"/>
                        </a:lnSpc>
                        <a:spcAft>
                          <a:spcPts val="0"/>
                        </a:spcAft>
                      </a:pPr>
                      <a:endParaRPr lang="fr-FR" sz="1400" noProof="0" dirty="0">
                        <a:solidFill>
                          <a:schemeClr val="bg1"/>
                        </a:solidFill>
                        <a:latin typeface="Calibri" panose="020F0502020204030204" pitchFamily="34" charset="0"/>
                        <a:ea typeface="Calibri"/>
                        <a:cs typeface="Arial"/>
                      </a:endParaRPr>
                    </a:p>
                  </a:txBody>
                  <a:tcPr marL="42689" marR="426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92075" indent="0">
                        <a:lnSpc>
                          <a:spcPct val="107000"/>
                        </a:lnSpc>
                        <a:spcAft>
                          <a:spcPts val="0"/>
                        </a:spcAft>
                      </a:pPr>
                      <a:r>
                        <a:rPr lang="fr-FR" sz="1400" noProof="0" dirty="0">
                          <a:solidFill>
                            <a:schemeClr val="bg1"/>
                          </a:solidFill>
                          <a:latin typeface="Calibri" panose="020F0502020204030204" pitchFamily="34" charset="0"/>
                          <a:ea typeface="Times New Roman"/>
                          <a:cs typeface="Arial"/>
                        </a:rPr>
                        <a:t>Carte de l’évolution de la déforestation (1953-2014)</a:t>
                      </a:r>
                      <a:endParaRPr lang="fr-FR" sz="1400" noProof="0" dirty="0">
                        <a:solidFill>
                          <a:schemeClr val="bg1"/>
                        </a:solidFill>
                        <a:latin typeface="Calibri" panose="020F0502020204030204" pitchFamily="34" charset="0"/>
                        <a:ea typeface="Calibri"/>
                        <a:cs typeface="Arial"/>
                      </a:endParaRPr>
                    </a:p>
                  </a:txBody>
                  <a:tcPr marL="42689" marR="426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92075" indent="0">
                        <a:lnSpc>
                          <a:spcPct val="107000"/>
                        </a:lnSpc>
                        <a:spcAft>
                          <a:spcPts val="0"/>
                        </a:spcAft>
                      </a:pPr>
                      <a:r>
                        <a:rPr lang="fr-FR" sz="1400" noProof="0" dirty="0">
                          <a:solidFill>
                            <a:schemeClr val="bg1"/>
                          </a:solidFill>
                          <a:latin typeface="Calibri" panose="020F0502020204030204" pitchFamily="34" charset="0"/>
                          <a:ea typeface="Times New Roman"/>
                          <a:cs typeface="Arial"/>
                        </a:rPr>
                        <a:t>National</a:t>
                      </a:r>
                      <a:endParaRPr lang="fr-FR" sz="1400" noProof="0" dirty="0">
                        <a:solidFill>
                          <a:schemeClr val="bg1"/>
                        </a:solidFill>
                        <a:latin typeface="Calibri" panose="020F0502020204030204" pitchFamily="34" charset="0"/>
                        <a:ea typeface="Calibri"/>
                        <a:cs typeface="Arial"/>
                      </a:endParaRPr>
                    </a:p>
                  </a:txBody>
                  <a:tcPr marL="42689" marR="426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92075" indent="0">
                        <a:lnSpc>
                          <a:spcPct val="107000"/>
                        </a:lnSpc>
                        <a:spcAft>
                          <a:spcPts val="0"/>
                        </a:spcAft>
                      </a:pPr>
                      <a:r>
                        <a:rPr lang="fr-FR" sz="1400" u="sng" noProof="0" dirty="0">
                          <a:solidFill>
                            <a:schemeClr val="bg1"/>
                          </a:solidFill>
                          <a:latin typeface="Calibri" panose="020F0502020204030204" pitchFamily="34" charset="0"/>
                          <a:ea typeface="Times New Roman"/>
                          <a:cs typeface="Arial"/>
                          <a:hlinkClick r:id="rId6"/>
                        </a:rPr>
                        <a:t>bioscenemada.cirad.fr/</a:t>
                      </a:r>
                      <a:r>
                        <a:rPr lang="fr-FR" sz="1400" u="sng" noProof="0" dirty="0" err="1">
                          <a:solidFill>
                            <a:schemeClr val="bg1"/>
                          </a:solidFill>
                          <a:latin typeface="Calibri" panose="020F0502020204030204" pitchFamily="34" charset="0"/>
                          <a:ea typeface="Times New Roman"/>
                          <a:cs typeface="Arial"/>
                          <a:hlinkClick r:id="rId6"/>
                        </a:rPr>
                        <a:t>maps</a:t>
                      </a:r>
                      <a:endParaRPr lang="fr-FR" sz="1400" noProof="0" dirty="0">
                        <a:solidFill>
                          <a:schemeClr val="bg1"/>
                        </a:solidFill>
                        <a:latin typeface="Calibri" panose="020F0502020204030204" pitchFamily="34" charset="0"/>
                        <a:ea typeface="Calibri"/>
                        <a:cs typeface="Arial"/>
                      </a:endParaRPr>
                    </a:p>
                  </a:txBody>
                  <a:tcPr marL="42689" marR="426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5"/>
                  </a:ext>
                </a:extLst>
              </a:tr>
            </a:tbl>
          </a:graphicData>
        </a:graphic>
      </p:graphicFrame>
      <p:sp>
        <p:nvSpPr>
          <p:cNvPr id="6" name="Content Placeholder 2"/>
          <p:cNvSpPr txBox="1">
            <a:spLocks/>
          </p:cNvSpPr>
          <p:nvPr/>
        </p:nvSpPr>
        <p:spPr>
          <a:xfrm>
            <a:off x="1699089" y="852444"/>
            <a:ext cx="4075872" cy="43264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alibri" panose="020F0502020204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dirty="0">
                <a:solidFill>
                  <a:schemeClr val="tx1"/>
                </a:solidFill>
              </a:rPr>
              <a:t>Example </a:t>
            </a:r>
            <a:r>
              <a:rPr lang="fr-FR" dirty="0" err="1">
                <a:solidFill>
                  <a:schemeClr val="tx1"/>
                </a:solidFill>
              </a:rPr>
              <a:t>from</a:t>
            </a:r>
            <a:r>
              <a:rPr lang="fr-FR" dirty="0">
                <a:solidFill>
                  <a:schemeClr val="tx1"/>
                </a:solidFill>
              </a:rPr>
              <a:t> Madagascar:</a:t>
            </a:r>
          </a:p>
        </p:txBody>
      </p:sp>
    </p:spTree>
    <p:extLst>
      <p:ext uri="{BB962C8B-B14F-4D97-AF65-F5344CB8AC3E}">
        <p14:creationId xmlns:p14="http://schemas.microsoft.com/office/powerpoint/2010/main" val="1623208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81622F-96FF-45BD-B9CE-9658F0CF7826}"/>
              </a:ext>
            </a:extLst>
          </p:cNvPr>
          <p:cNvSpPr/>
          <p:nvPr/>
        </p:nvSpPr>
        <p:spPr>
          <a:xfrm>
            <a:off x="-123623" y="779821"/>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Google Shape;266;p33">
            <a:extLst>
              <a:ext uri="{FF2B5EF4-FFF2-40B4-BE49-F238E27FC236}">
                <a16:creationId xmlns:a16="http://schemas.microsoft.com/office/drawing/2014/main" id="{C89388D4-5C45-41A6-9ED0-6C248A20033D}"/>
              </a:ext>
            </a:extLst>
          </p:cNvPr>
          <p:cNvSpPr/>
          <p:nvPr/>
        </p:nvSpPr>
        <p:spPr>
          <a:xfrm>
            <a:off x="471775" y="807786"/>
            <a:ext cx="10339364" cy="4893647"/>
          </a:xfrm>
          <a:prstGeom prst="rect">
            <a:avLst/>
          </a:prstGeom>
          <a:noFill/>
          <a:ln>
            <a:noFill/>
          </a:ln>
        </p:spPr>
        <p:txBody>
          <a:bodyPr spcFirstLastPara="1" wrap="square" lIns="91425" tIns="45700" rIns="91425" bIns="45700" anchor="t" anchorCtr="0">
            <a:noAutofit/>
          </a:bodyPr>
          <a:lstStyle/>
          <a:p>
            <a:pPr marL="285750" indent="-285750">
              <a:spcBef>
                <a:spcPts val="500"/>
              </a:spcBef>
              <a:buFont typeface="Wingdings" panose="05000000000000000000" pitchFamily="2" charset="2"/>
              <a:buChar char="Ø"/>
            </a:pPr>
            <a:r>
              <a:rPr lang="en-US" dirty="0"/>
              <a:t>In order to reach Biodiversity Net Gain (or No Net Loss or similar goal) at scale, and not just for individual projects, it is important to plan at the national or state level.</a:t>
            </a:r>
          </a:p>
          <a:p>
            <a:pPr marL="285750" indent="-285750">
              <a:spcBef>
                <a:spcPts val="500"/>
              </a:spcBef>
              <a:buFont typeface="Wingdings" panose="05000000000000000000" pitchFamily="2" charset="2"/>
              <a:buChar char="Ø"/>
            </a:pPr>
            <a:r>
              <a:rPr lang="en-GB" dirty="0"/>
              <a:t>A national (or state) system for BNG/NNL involves the law, policy, the scientific and technical guidelines, data and advice, and the system of governance that implements the policy effectively (including coordination between agencies and participation of a variety of stakeholders).  A component of capacity building and training is advisable.</a:t>
            </a:r>
          </a:p>
          <a:p>
            <a:pPr marL="285750" indent="-285750">
              <a:spcBef>
                <a:spcPts val="500"/>
              </a:spcBef>
              <a:buFont typeface="Wingdings" panose="05000000000000000000" pitchFamily="2" charset="2"/>
              <a:buChar char="Ø"/>
            </a:pPr>
            <a:r>
              <a:rPr lang="en-GB" dirty="0"/>
              <a:t>A BNG system will need institutions and tools to help developers apply the mitigation hierarchy, concentrate on effective avoidance measures and find and secure for the long term any biodiversity offsets they may need.  The system can build on suitable elements that may already exist in the country concerned, but where there are gaps, mechanisms will need to be established, and this will take a period of years. </a:t>
            </a:r>
          </a:p>
          <a:p>
            <a:pPr marL="285750" indent="-285750">
              <a:spcBef>
                <a:spcPts val="500"/>
              </a:spcBef>
              <a:buFont typeface="Wingdings" panose="05000000000000000000" pitchFamily="2" charset="2"/>
              <a:buChar char="Ø"/>
            </a:pPr>
            <a:r>
              <a:rPr lang="en-US" dirty="0"/>
              <a:t>Countries will have some law, policy, guidelines and </a:t>
            </a:r>
            <a:r>
              <a:rPr lang="en-US" dirty="0" err="1"/>
              <a:t>organisations</a:t>
            </a:r>
            <a:r>
              <a:rPr lang="en-US" dirty="0"/>
              <a:t> already involved in applying the mitigation hierarchy.  Before introducing new policy and institutions, gap analyses on law &amp; policy, human and institutional capacity, and data are useful to figure out the country’s starting point for BNG/NNL planning and what needs to be done.</a:t>
            </a:r>
          </a:p>
          <a:p>
            <a:pPr marL="285750" indent="-285750">
              <a:spcBef>
                <a:spcPts val="500"/>
              </a:spcBef>
              <a:buFont typeface="Wingdings" panose="05000000000000000000" pitchFamily="2" charset="2"/>
              <a:buChar char="Ø"/>
            </a:pPr>
            <a:r>
              <a:rPr lang="en-US" dirty="0"/>
              <a:t>Governments working to improve their national/state systems on mitigation and planning for BNG/NNL can use a ‘benchmark’ of criteria to assess the strength of their system for mitigation (e.g. improvements over time) or to compare themselves against other governments’ performance. </a:t>
            </a:r>
          </a:p>
          <a:p>
            <a:pPr marL="285750" indent="-285750">
              <a:spcBef>
                <a:spcPts val="500"/>
              </a:spcBef>
              <a:buFont typeface="Wingdings" panose="05000000000000000000" pitchFamily="2" charset="2"/>
              <a:buChar char="Ø"/>
            </a:pPr>
            <a:r>
              <a:rPr lang="en-US" dirty="0"/>
              <a:t>Examples show how planning for BNG can develop over a period of years.  (Also, please see the Module on the Roadmap for Governments.)</a:t>
            </a:r>
            <a:endParaRPr lang="en-GB" dirty="0"/>
          </a:p>
          <a:p>
            <a:pPr marL="285750" indent="-285750">
              <a:spcBef>
                <a:spcPts val="500"/>
              </a:spcBef>
              <a:buFont typeface="Wingdings" panose="05000000000000000000" pitchFamily="2" charset="2"/>
              <a:buChar char="Ø"/>
            </a:pPr>
            <a:endParaRPr lang="en-GB" dirty="0"/>
          </a:p>
          <a:p>
            <a:pPr>
              <a:spcBef>
                <a:spcPts val="600"/>
              </a:spcBef>
            </a:pPr>
            <a:endParaRPr lang="en-US" dirty="0"/>
          </a:p>
          <a:p>
            <a:pPr marL="285750" indent="-285750">
              <a:spcBef>
                <a:spcPts val="600"/>
              </a:spcBef>
              <a:buFont typeface="Wingdings" panose="05000000000000000000" pitchFamily="2" charset="2"/>
              <a:buChar char="Ø"/>
            </a:pPr>
            <a:endParaRPr lang="en-GB" dirty="0"/>
          </a:p>
          <a:p>
            <a:pPr marL="342900" indent="-342900">
              <a:spcBef>
                <a:spcPts val="600"/>
              </a:spcBef>
              <a:buFont typeface="Wingdings" panose="05000000000000000000" pitchFamily="2" charset="2"/>
              <a:buChar char="Ø"/>
            </a:pPr>
            <a:endParaRPr lang="en-GB" sz="2200"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63F73507-5722-4E94-AB33-F7131F9B967D}"/>
              </a:ext>
            </a:extLst>
          </p:cNvPr>
          <p:cNvSpPr txBox="1">
            <a:spLocks/>
          </p:cNvSpPr>
          <p:nvPr/>
        </p:nvSpPr>
        <p:spPr>
          <a:xfrm>
            <a:off x="731520" y="1"/>
            <a:ext cx="9467557" cy="82545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6000" b="0" kern="1200">
                <a:solidFill>
                  <a:schemeClr val="bg1"/>
                </a:solidFill>
                <a:latin typeface="Calibri" panose="020F0502020204030204" pitchFamily="34" charset="0"/>
                <a:ea typeface="+mj-ea"/>
                <a:cs typeface="+mj-cs"/>
              </a:defRPr>
            </a:lvl1pPr>
          </a:lstStyle>
          <a:p>
            <a:pPr algn="ctr">
              <a:defRPr/>
            </a:pPr>
            <a:r>
              <a:rPr lang="en-GB" sz="3000" b="1" dirty="0">
                <a:solidFill>
                  <a:prstClr val="white"/>
                </a:solidFill>
              </a:rPr>
              <a:t>Module on Planning – Take home messages</a:t>
            </a:r>
          </a:p>
        </p:txBody>
      </p:sp>
    </p:spTree>
    <p:extLst>
      <p:ext uri="{BB962C8B-B14F-4D97-AF65-F5344CB8AC3E}">
        <p14:creationId xmlns:p14="http://schemas.microsoft.com/office/powerpoint/2010/main" val="423059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p:tgtEl>
                                          <p:spTgt spid="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p:tgtEl>
                                          <p:spTgt spid="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 calcmode="lin" valueType="num">
                                      <p:cBhvr additive="base">
                                        <p:cTn id="22" dur="500"/>
                                        <p:tgtEl>
                                          <p:spTgt spid="8">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p:tgtEl>
                                          <p:spTgt spid="8">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 calcmode="lin" valueType="num">
                                      <p:cBhvr additive="base">
                                        <p:cTn id="32" dur="500"/>
                                        <p:tgtEl>
                                          <p:spTgt spid="8">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DC93AF2-21EE-47B1-B05E-825E5FED2A30}"/>
              </a:ext>
            </a:extLst>
          </p:cNvPr>
          <p:cNvSpPr txBox="1">
            <a:spLocks/>
          </p:cNvSpPr>
          <p:nvPr/>
        </p:nvSpPr>
        <p:spPr>
          <a:xfrm>
            <a:off x="731520" y="1"/>
            <a:ext cx="9467557" cy="82545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6000" b="0" kern="1200">
                <a:solidFill>
                  <a:schemeClr val="bg1"/>
                </a:solidFill>
                <a:latin typeface="Calibri" panose="020F0502020204030204" pitchFamily="34" charset="0"/>
                <a:ea typeface="+mj-ea"/>
                <a:cs typeface="+mj-cs"/>
              </a:defRPr>
            </a:lvl1pPr>
          </a:lstStyle>
          <a:p>
            <a:pPr algn="ctr">
              <a:defRPr/>
            </a:pPr>
            <a:r>
              <a:rPr lang="en-GB" sz="3000" b="1" dirty="0">
                <a:solidFill>
                  <a:prstClr val="white"/>
                </a:solidFill>
              </a:rPr>
              <a:t>Module on Planning – Contents</a:t>
            </a:r>
          </a:p>
        </p:txBody>
      </p:sp>
      <p:graphicFrame>
        <p:nvGraphicFramePr>
          <p:cNvPr id="6" name="Content Placeholder 2">
            <a:extLst>
              <a:ext uri="{FF2B5EF4-FFF2-40B4-BE49-F238E27FC236}">
                <a16:creationId xmlns:a16="http://schemas.microsoft.com/office/drawing/2014/main" id="{E1361C5D-DEFF-494A-A4F2-0BC2A5D33497}"/>
              </a:ext>
            </a:extLst>
          </p:cNvPr>
          <p:cNvGraphicFramePr>
            <a:graphicFrameLocks/>
          </p:cNvGraphicFramePr>
          <p:nvPr>
            <p:extLst>
              <p:ext uri="{D42A27DB-BD31-4B8C-83A1-F6EECF244321}">
                <p14:modId xmlns:p14="http://schemas.microsoft.com/office/powerpoint/2010/main" val="1510610504"/>
              </p:ext>
            </p:extLst>
          </p:nvPr>
        </p:nvGraphicFramePr>
        <p:xfrm>
          <a:off x="875206" y="1540461"/>
          <a:ext cx="10366411" cy="3681100"/>
        </p:xfrm>
        <a:graphic>
          <a:graphicData uri="http://schemas.openxmlformats.org/drawingml/2006/table">
            <a:tbl>
              <a:tblPr firstRow="1" bandRow="1">
                <a:tableStyleId>{93296810-A885-4BE3-A3E7-6D5BEEA58F35}</a:tableStyleId>
              </a:tblPr>
              <a:tblGrid>
                <a:gridCol w="8648302">
                  <a:extLst>
                    <a:ext uri="{9D8B030D-6E8A-4147-A177-3AD203B41FA5}">
                      <a16:colId xmlns:a16="http://schemas.microsoft.com/office/drawing/2014/main" val="20000"/>
                    </a:ext>
                  </a:extLst>
                </a:gridCol>
                <a:gridCol w="1718109">
                  <a:extLst>
                    <a:ext uri="{9D8B030D-6E8A-4147-A177-3AD203B41FA5}">
                      <a16:colId xmlns:a16="http://schemas.microsoft.com/office/drawing/2014/main" val="20001"/>
                    </a:ext>
                  </a:extLst>
                </a:gridCol>
              </a:tblGrid>
              <a:tr h="0">
                <a:tc>
                  <a:txBody>
                    <a:bodyPr/>
                    <a:lstStyle/>
                    <a:p>
                      <a:r>
                        <a:rPr lang="en-US" dirty="0"/>
                        <a:t>Contents</a:t>
                      </a:r>
                    </a:p>
                  </a:txBody>
                  <a:tcPr/>
                </a:tc>
                <a:tc>
                  <a:txBody>
                    <a:bodyPr/>
                    <a:lstStyle/>
                    <a:p>
                      <a:r>
                        <a:rPr lang="en-US" dirty="0"/>
                        <a:t>Slides </a:t>
                      </a:r>
                    </a:p>
                  </a:txBody>
                  <a:tcPr/>
                </a:tc>
                <a:extLst>
                  <a:ext uri="{0D108BD9-81ED-4DB2-BD59-A6C34878D82A}">
                    <a16:rowId xmlns:a16="http://schemas.microsoft.com/office/drawing/2014/main" val="10000"/>
                  </a:ext>
                </a:extLst>
              </a:tr>
              <a:tr h="407036">
                <a:tc>
                  <a:txBody>
                    <a:bodyPr/>
                    <a:lstStyle/>
                    <a:p>
                      <a:r>
                        <a:rPr lang="en-US" sz="1800" kern="1200" dirty="0">
                          <a:solidFill>
                            <a:schemeClr val="dk1"/>
                          </a:solidFill>
                          <a:effectLst/>
                          <a:latin typeface="+mn-lt"/>
                          <a:ea typeface="+mn-ea"/>
                          <a:cs typeface="+mn-cs"/>
                        </a:rPr>
                        <a:t>Introduction: How to plan for Biodiversity Net Gain or No Net Loss – national and project level; What is a national or state system for BNG/NNL and why can it help? </a:t>
                      </a:r>
                      <a:endParaRPr lang="en-GB" sz="1800" kern="1200" dirty="0">
                        <a:solidFill>
                          <a:schemeClr val="dk1"/>
                        </a:solidFill>
                        <a:effectLst/>
                        <a:latin typeface="+mn-lt"/>
                        <a:ea typeface="+mn-ea"/>
                        <a:cs typeface="+mn-cs"/>
                      </a:endParaRPr>
                    </a:p>
                  </a:txBody>
                  <a:tcPr/>
                </a:tc>
                <a:tc>
                  <a:txBody>
                    <a:bodyPr/>
                    <a:lstStyle/>
                    <a:p>
                      <a:r>
                        <a:rPr lang="en-US" dirty="0" smtClean="0"/>
                        <a:t>4-10</a:t>
                      </a:r>
                      <a:endParaRPr lang="en-US" dirty="0"/>
                    </a:p>
                  </a:txBody>
                  <a:tcPr/>
                </a:tc>
                <a:extLst>
                  <a:ext uri="{0D108BD9-81ED-4DB2-BD59-A6C34878D82A}">
                    <a16:rowId xmlns:a16="http://schemas.microsoft.com/office/drawing/2014/main" val="10001"/>
                  </a:ext>
                </a:extLst>
              </a:tr>
              <a:tr h="407036">
                <a:tc>
                  <a:txBody>
                    <a:bodyPr/>
                    <a:lstStyle/>
                    <a:p>
                      <a:r>
                        <a:rPr lang="en-US" sz="1800" kern="1200" dirty="0">
                          <a:solidFill>
                            <a:schemeClr val="dk1"/>
                          </a:solidFill>
                          <a:effectLst/>
                          <a:latin typeface="+mn-lt"/>
                          <a:ea typeface="+mn-ea"/>
                          <a:cs typeface="+mn-cs"/>
                        </a:rPr>
                        <a:t>How to plan: Key issues, basic features of BNG/NNL plans and key elements of a strategy</a:t>
                      </a:r>
                      <a:endParaRPr lang="en-GB" sz="1800" kern="1200" dirty="0">
                        <a:solidFill>
                          <a:schemeClr val="dk1"/>
                        </a:solidFill>
                        <a:effectLst/>
                        <a:latin typeface="+mn-lt"/>
                        <a:ea typeface="+mn-ea"/>
                        <a:cs typeface="+mn-cs"/>
                      </a:endParaRPr>
                    </a:p>
                  </a:txBody>
                  <a:tcPr/>
                </a:tc>
                <a:tc>
                  <a:txBody>
                    <a:bodyPr/>
                    <a:lstStyle/>
                    <a:p>
                      <a:r>
                        <a:rPr lang="en-US" dirty="0" smtClean="0"/>
                        <a:t>11-14</a:t>
                      </a:r>
                      <a:endParaRPr lang="en-US" dirty="0"/>
                    </a:p>
                  </a:txBody>
                  <a:tcPr/>
                </a:tc>
                <a:extLst>
                  <a:ext uri="{0D108BD9-81ED-4DB2-BD59-A6C34878D82A}">
                    <a16:rowId xmlns:a16="http://schemas.microsoft.com/office/drawing/2014/main" val="10002"/>
                  </a:ext>
                </a:extLst>
              </a:tr>
              <a:tr h="407036">
                <a:tc>
                  <a:txBody>
                    <a:bodyPr/>
                    <a:lstStyle/>
                    <a:p>
                      <a:r>
                        <a:rPr lang="en-US" sz="1800" kern="1200" dirty="0">
                          <a:solidFill>
                            <a:schemeClr val="dk1"/>
                          </a:solidFill>
                          <a:effectLst/>
                          <a:latin typeface="+mn-lt"/>
                          <a:ea typeface="+mn-ea"/>
                          <a:cs typeface="+mn-cs"/>
                        </a:rPr>
                        <a:t>How good is your national or state system for BNG/NNL? Criteria in a benchmark for national systems.</a:t>
                      </a:r>
                      <a:endParaRPr lang="en-GB" sz="1800" kern="1200" dirty="0">
                        <a:solidFill>
                          <a:schemeClr val="dk1"/>
                        </a:solidFill>
                        <a:effectLst/>
                        <a:latin typeface="+mn-lt"/>
                        <a:ea typeface="+mn-ea"/>
                        <a:cs typeface="+mn-cs"/>
                      </a:endParaRPr>
                    </a:p>
                  </a:txBody>
                  <a:tcPr/>
                </a:tc>
                <a:tc>
                  <a:txBody>
                    <a:bodyPr/>
                    <a:lstStyle/>
                    <a:p>
                      <a:r>
                        <a:rPr lang="en-US" dirty="0" smtClean="0"/>
                        <a:t>15-17</a:t>
                      </a:r>
                      <a:endParaRPr lang="en-US" dirty="0"/>
                    </a:p>
                  </a:txBody>
                  <a:tcPr/>
                </a:tc>
                <a:extLst>
                  <a:ext uri="{0D108BD9-81ED-4DB2-BD59-A6C34878D82A}">
                    <a16:rowId xmlns:a16="http://schemas.microsoft.com/office/drawing/2014/main" val="10003"/>
                  </a:ext>
                </a:extLst>
              </a:tr>
              <a:tr h="407036">
                <a:tc>
                  <a:txBody>
                    <a:bodyPr/>
                    <a:lstStyle/>
                    <a:p>
                      <a:r>
                        <a:rPr lang="en-US" sz="1800" kern="1200" dirty="0">
                          <a:solidFill>
                            <a:schemeClr val="dk1"/>
                          </a:solidFill>
                          <a:effectLst/>
                          <a:latin typeface="+mn-lt"/>
                          <a:ea typeface="+mn-ea"/>
                          <a:cs typeface="+mn-cs"/>
                        </a:rPr>
                        <a:t>BNG system gap analyses: policy, capacity and data</a:t>
                      </a:r>
                      <a:endParaRPr lang="en-GB" sz="1800" kern="1200" dirty="0">
                        <a:solidFill>
                          <a:schemeClr val="dk1"/>
                        </a:solidFill>
                        <a:effectLst/>
                        <a:latin typeface="+mn-lt"/>
                        <a:ea typeface="+mn-ea"/>
                        <a:cs typeface="+mn-cs"/>
                      </a:endParaRPr>
                    </a:p>
                  </a:txBody>
                  <a:tcPr/>
                </a:tc>
                <a:tc>
                  <a:txBody>
                    <a:bodyPr/>
                    <a:lstStyle/>
                    <a:p>
                      <a:r>
                        <a:rPr lang="en-US" dirty="0" smtClean="0"/>
                        <a:t>18-22</a:t>
                      </a:r>
                      <a:endParaRPr lang="en-US" dirty="0"/>
                    </a:p>
                  </a:txBody>
                  <a:tcPr/>
                </a:tc>
                <a:extLst>
                  <a:ext uri="{0D108BD9-81ED-4DB2-BD59-A6C34878D82A}">
                    <a16:rowId xmlns:a16="http://schemas.microsoft.com/office/drawing/2014/main" val="10004"/>
                  </a:ext>
                </a:extLst>
              </a:tr>
              <a:tr h="407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Take home messages</a:t>
                      </a:r>
                      <a:endParaRPr lang="en-GB" sz="1800" kern="1200" dirty="0">
                        <a:solidFill>
                          <a:schemeClr val="dk1"/>
                        </a:solidFill>
                        <a:effectLst/>
                        <a:latin typeface="+mn-lt"/>
                        <a:ea typeface="+mn-ea"/>
                        <a:cs typeface="+mn-cs"/>
                      </a:endParaRPr>
                    </a:p>
                  </a:txBody>
                  <a:tcPr/>
                </a:tc>
                <a:tc>
                  <a:txBody>
                    <a:bodyPr/>
                    <a:lstStyle/>
                    <a:p>
                      <a:r>
                        <a:rPr lang="en-US" dirty="0" smtClean="0"/>
                        <a:t>23</a:t>
                      </a:r>
                      <a:endParaRPr lang="en-US" dirty="0"/>
                    </a:p>
                  </a:txBody>
                  <a:tcPr/>
                </a:tc>
                <a:extLst>
                  <a:ext uri="{0D108BD9-81ED-4DB2-BD59-A6C34878D82A}">
                    <a16:rowId xmlns:a16="http://schemas.microsoft.com/office/drawing/2014/main" val="3359069625"/>
                  </a:ext>
                </a:extLst>
              </a:tr>
              <a:tr h="407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BNG/NNL planning in the COMBO </a:t>
                      </a:r>
                      <a:r>
                        <a:rPr lang="en-US" sz="1800" kern="1200" dirty="0" smtClean="0">
                          <a:solidFill>
                            <a:schemeClr val="dk1"/>
                          </a:solidFill>
                          <a:effectLst/>
                          <a:latin typeface="+mn-lt"/>
                          <a:ea typeface="+mn-ea"/>
                          <a:cs typeface="+mn-cs"/>
                        </a:rPr>
                        <a:t>countries – national systems</a:t>
                      </a:r>
                      <a:endParaRPr lang="en-GB" sz="1800" kern="1200" dirty="0">
                        <a:solidFill>
                          <a:schemeClr val="dk1"/>
                        </a:solidFill>
                        <a:effectLst/>
                        <a:latin typeface="+mn-lt"/>
                        <a:ea typeface="+mn-ea"/>
                        <a:cs typeface="+mn-cs"/>
                      </a:endParaRPr>
                    </a:p>
                  </a:txBody>
                  <a:tcPr/>
                </a:tc>
                <a:tc>
                  <a:txBody>
                    <a:bodyPr/>
                    <a:lstStyle/>
                    <a:p>
                      <a:r>
                        <a:rPr lang="en-US" dirty="0" smtClean="0"/>
                        <a:t>See Module 15</a:t>
                      </a:r>
                      <a:endParaRPr lang="en-US" dirty="0"/>
                    </a:p>
                  </a:txBody>
                  <a:tcPr/>
                </a:tc>
                <a:extLst>
                  <a:ext uri="{0D108BD9-81ED-4DB2-BD59-A6C34878D82A}">
                    <a16:rowId xmlns:a16="http://schemas.microsoft.com/office/drawing/2014/main" val="4224727198"/>
                  </a:ext>
                </a:extLst>
              </a:tr>
              <a:tr h="407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smtClean="0">
                          <a:solidFill>
                            <a:schemeClr val="dk1"/>
                          </a:solidFill>
                          <a:effectLst/>
                          <a:latin typeface="+mn-lt"/>
                          <a:ea typeface="+mn-ea"/>
                          <a:cs typeface="+mn-cs"/>
                        </a:rPr>
                        <a:t>System example from Victoria, Australia</a:t>
                      </a:r>
                      <a:endParaRPr lang="en-GB" sz="1800" kern="1200" dirty="0">
                        <a:solidFill>
                          <a:schemeClr val="dk1"/>
                        </a:solidFill>
                        <a:effectLst/>
                        <a:latin typeface="+mn-lt"/>
                        <a:ea typeface="+mn-ea"/>
                        <a:cs typeface="+mn-cs"/>
                      </a:endParaRPr>
                    </a:p>
                  </a:txBody>
                  <a:tcPr/>
                </a:tc>
                <a:tc>
                  <a:txBody>
                    <a:bodyPr/>
                    <a:lstStyle/>
                    <a:p>
                      <a:r>
                        <a:rPr lang="en-US" smtClean="0"/>
                        <a:t>See Module 16</a:t>
                      </a:r>
                      <a:endParaRPr lang="en-US" dirty="0"/>
                    </a:p>
                  </a:txBody>
                  <a:tcPr/>
                </a:tc>
                <a:extLst>
                  <a:ext uri="{0D108BD9-81ED-4DB2-BD59-A6C34878D82A}">
                    <a16:rowId xmlns:a16="http://schemas.microsoft.com/office/drawing/2014/main" val="571365935"/>
                  </a:ext>
                </a:extLst>
              </a:tr>
            </a:tbl>
          </a:graphicData>
        </a:graphic>
      </p:graphicFrame>
    </p:spTree>
    <p:extLst>
      <p:ext uri="{BB962C8B-B14F-4D97-AF65-F5344CB8AC3E}">
        <p14:creationId xmlns:p14="http://schemas.microsoft.com/office/powerpoint/2010/main" val="2329677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787843"/>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a:grpSpLocks noChangeAspect="1"/>
          </p:cNvGrpSpPr>
          <p:nvPr/>
        </p:nvGrpSpPr>
        <p:grpSpPr>
          <a:xfrm>
            <a:off x="8795631" y="6008184"/>
            <a:ext cx="3271941" cy="741030"/>
            <a:chOff x="1566227" y="87948"/>
            <a:chExt cx="3496310" cy="791845"/>
          </a:xfrm>
        </p:grpSpPr>
        <p:pic>
          <p:nvPicPr>
            <p:cNvPr id="13" name="Image 3"/>
            <p:cNvPicPr>
              <a:picLocks noChangeAspect="1"/>
            </p:cNvPicPr>
            <p:nvPr/>
          </p:nvPicPr>
          <p:blipFill rotWithShape="1">
            <a:blip r:embed="rId3">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14"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15" name="Picture 14" descr="C:\Users\Hugo Rainey\Documents\COMBO Project\Media &amp; Communications\Logos\AFD\image_galleryCAAVZY69.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
        <p:nvSpPr>
          <p:cNvPr id="17" name="TextBox 16"/>
          <p:cNvSpPr txBox="1"/>
          <p:nvPr/>
        </p:nvSpPr>
        <p:spPr>
          <a:xfrm>
            <a:off x="858829" y="141513"/>
            <a:ext cx="9123371" cy="646331"/>
          </a:xfrm>
          <a:prstGeom prst="rect">
            <a:avLst/>
          </a:prstGeom>
          <a:noFill/>
        </p:spPr>
        <p:txBody>
          <a:bodyPr wrap="square" rtlCol="0">
            <a:spAutoFit/>
          </a:bodyPr>
          <a:lstStyle/>
          <a:p>
            <a:pPr algn="ctr" defTabSz="768111"/>
            <a:r>
              <a:rPr lang="fr-FR" sz="3600" b="1" dirty="0">
                <a:solidFill>
                  <a:schemeClr val="bg1"/>
                </a:solidFill>
                <a:latin typeface="Calibri" panose="020F0502020204030204" pitchFamily="34" charset="0"/>
              </a:rPr>
              <a:t>Planning</a:t>
            </a:r>
            <a:endParaRPr lang="pt-PT" sz="3600" b="1" dirty="0">
              <a:solidFill>
                <a:schemeClr val="bg1"/>
              </a:solidFill>
              <a:latin typeface="Calibri" panose="020F0502020204030204" pitchFamily="34" charset="0"/>
            </a:endParaRPr>
          </a:p>
        </p:txBody>
      </p:sp>
      <p:sp>
        <p:nvSpPr>
          <p:cNvPr id="11" name="TextBox 10">
            <a:extLst>
              <a:ext uri="{FF2B5EF4-FFF2-40B4-BE49-F238E27FC236}">
                <a16:creationId xmlns:a16="http://schemas.microsoft.com/office/drawing/2014/main" id="{C39C41F1-D88D-40AB-B3C1-923D17AB10F8}"/>
              </a:ext>
            </a:extLst>
          </p:cNvPr>
          <p:cNvSpPr txBox="1"/>
          <p:nvPr/>
        </p:nvSpPr>
        <p:spPr>
          <a:xfrm>
            <a:off x="1746511" y="2771345"/>
            <a:ext cx="8338375" cy="707886"/>
          </a:xfrm>
          <a:prstGeom prst="rect">
            <a:avLst/>
          </a:prstGeom>
          <a:noFill/>
        </p:spPr>
        <p:txBody>
          <a:bodyPr wrap="square" rtlCol="0">
            <a:spAutoFit/>
          </a:bodyPr>
          <a:lstStyle/>
          <a:p>
            <a:pPr algn="ctr" defTabSz="768111"/>
            <a:r>
              <a:rPr lang="fr-FR" sz="4000" b="1" dirty="0">
                <a:latin typeface="Calibri" panose="020F0502020204030204" pitchFamily="34" charset="0"/>
              </a:rPr>
              <a:t>Introduction</a:t>
            </a:r>
            <a:endParaRPr lang="pt-PT" sz="4000" b="1" dirty="0">
              <a:latin typeface="Calibri" panose="020F0502020204030204" pitchFamily="34" charset="0"/>
            </a:endParaRPr>
          </a:p>
        </p:txBody>
      </p:sp>
    </p:spTree>
    <p:extLst>
      <p:ext uri="{BB962C8B-B14F-4D97-AF65-F5344CB8AC3E}">
        <p14:creationId xmlns:p14="http://schemas.microsoft.com/office/powerpoint/2010/main" val="2403774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800099" y="95250"/>
            <a:ext cx="9420225" cy="480131"/>
          </a:xfrm>
          <a:prstGeom prst="rect">
            <a:avLst/>
          </a:prstGeom>
          <a:noFill/>
          <a:ln w="9525">
            <a:noFill/>
            <a:miter lim="800000"/>
            <a:headEnd/>
            <a:tailEnd/>
          </a:ln>
        </p:spPr>
        <p:txBody>
          <a:bodyPr wrap="square">
            <a:spAutoFit/>
          </a:bodyPr>
          <a:lstStyle>
            <a:defPPr>
              <a:defRPr lang="en-US"/>
            </a:defPPr>
            <a:lvl1pPr marR="0" lvl="0" indent="0" algn="ctr" fontAlgn="auto">
              <a:lnSpc>
                <a:spcPct val="90000"/>
              </a:lnSpc>
              <a:spcBef>
                <a:spcPts val="0"/>
              </a:spcBef>
              <a:spcAft>
                <a:spcPts val="0"/>
              </a:spcAft>
              <a:buClrTx/>
              <a:buSzTx/>
              <a:buFontTx/>
              <a:buNone/>
              <a:tabLst/>
              <a:defRPr kumimoji="0" sz="2800" i="0" u="none" strike="noStrike" kern="0"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r>
              <a:rPr lang="en-US" dirty="0"/>
              <a:t>No Net Loss and Biodiversity Net Gain:  How to plan?</a:t>
            </a:r>
          </a:p>
        </p:txBody>
      </p:sp>
      <p:sp>
        <p:nvSpPr>
          <p:cNvPr id="5" name="Rectangle 4"/>
          <p:cNvSpPr/>
          <p:nvPr/>
        </p:nvSpPr>
        <p:spPr>
          <a:xfrm>
            <a:off x="518591" y="1123614"/>
            <a:ext cx="10920933" cy="4216539"/>
          </a:xfrm>
          <a:prstGeom prst="rect">
            <a:avLst/>
          </a:prstGeom>
          <a:solidFill>
            <a:schemeClr val="bg1"/>
          </a:solidFill>
        </p:spPr>
        <p:txBody>
          <a:bodyPr wrap="square">
            <a:spAutoFit/>
          </a:bodyPr>
          <a:lstStyle/>
          <a:p>
            <a:pPr>
              <a:spcBef>
                <a:spcPts val="600"/>
              </a:spcBef>
            </a:pPr>
            <a:r>
              <a:rPr lang="en-US" sz="2200" dirty="0"/>
              <a:t>Planning for NNL/BNG can take place at two levels:</a:t>
            </a:r>
          </a:p>
          <a:p>
            <a:pPr>
              <a:spcBef>
                <a:spcPts val="600"/>
              </a:spcBef>
            </a:pPr>
            <a:endParaRPr lang="en-US" sz="2200" dirty="0"/>
          </a:p>
          <a:p>
            <a:pPr>
              <a:spcBef>
                <a:spcPts val="600"/>
              </a:spcBef>
            </a:pPr>
            <a:r>
              <a:rPr lang="en-US" sz="2200" b="1" dirty="0"/>
              <a:t>NATIONAL</a:t>
            </a:r>
            <a:r>
              <a:rPr lang="en-US" sz="2200" dirty="0"/>
              <a:t> planning:  establishing a national policy and system for NNL/BNG</a:t>
            </a:r>
          </a:p>
          <a:p>
            <a:pPr marL="742950" lvl="1" indent="-285750">
              <a:spcBef>
                <a:spcPts val="600"/>
              </a:spcBef>
              <a:buFont typeface="Wingdings" panose="05000000000000000000" pitchFamily="2" charset="2"/>
              <a:buChar char="Ø"/>
            </a:pPr>
            <a:r>
              <a:rPr lang="en-US" sz="2200" dirty="0">
                <a:hlinkClick r:id="rId3"/>
              </a:rPr>
              <a:t>What are the key issues and elements of a national system for ‘Biodiversity Net Gain’, ‘No Net Loss’ or a similar goal?</a:t>
            </a:r>
            <a:endParaRPr lang="en-US" sz="2200" dirty="0"/>
          </a:p>
          <a:p>
            <a:pPr>
              <a:spcBef>
                <a:spcPts val="600"/>
              </a:spcBef>
            </a:pPr>
            <a:endParaRPr lang="en-US" sz="2200" dirty="0"/>
          </a:p>
          <a:p>
            <a:pPr>
              <a:spcBef>
                <a:spcPts val="600"/>
              </a:spcBef>
            </a:pPr>
            <a:r>
              <a:rPr lang="en-US" sz="2200" b="1" dirty="0"/>
              <a:t>PROJECT</a:t>
            </a:r>
            <a:r>
              <a:rPr lang="en-US" sz="2200" dirty="0"/>
              <a:t> planning:  designing and implementing a development project (e.g. mine, windfarm, </a:t>
            </a:r>
            <a:r>
              <a:rPr lang="en-US" sz="2200" dirty="0" err="1"/>
              <a:t>harbour</a:t>
            </a:r>
            <a:r>
              <a:rPr lang="en-US" sz="2200" dirty="0"/>
              <a:t> development, plantation) for NNL/BNG.</a:t>
            </a:r>
          </a:p>
          <a:p>
            <a:pPr marL="742950" lvl="1" indent="-285750">
              <a:buFont typeface="Wingdings" panose="05000000000000000000" pitchFamily="2" charset="2"/>
              <a:buChar char="Ø"/>
            </a:pPr>
            <a:r>
              <a:rPr lang="en-US" sz="2200" dirty="0">
                <a:hlinkClick r:id="rId4"/>
              </a:rPr>
              <a:t>What are the key issues and approaches for designing a specific project for ‘Biodiversity Net Gain’ or ‘No Net Loss’?</a:t>
            </a:r>
            <a:endParaRPr lang="en-US" sz="2200" dirty="0"/>
          </a:p>
          <a:p>
            <a:pPr>
              <a:spcBef>
                <a:spcPts val="600"/>
              </a:spcBef>
            </a:pPr>
            <a:endParaRPr lang="en-GB" dirty="0"/>
          </a:p>
        </p:txBody>
      </p:sp>
      <p:sp>
        <p:nvSpPr>
          <p:cNvPr id="2" name="Slide Number Placeholder 1"/>
          <p:cNvSpPr>
            <a:spLocks noGrp="1"/>
          </p:cNvSpPr>
          <p:nvPr>
            <p:ph type="sldNum" sz="quarter" idx="12"/>
          </p:nvPr>
        </p:nvSpPr>
        <p:spPr/>
        <p:txBody>
          <a:bodyPr/>
          <a:lstStyle/>
          <a:p>
            <a:pPr algn="r"/>
            <a:fld id="{47AE87FF-3012-4A0A-BEF1-7570441C9250}" type="slidenum">
              <a:rPr lang="fr-FR" smtClean="0">
                <a:solidFill>
                  <a:prstClr val="black">
                    <a:tint val="75000"/>
                  </a:prstClr>
                </a:solidFill>
              </a:rPr>
              <a:pPr algn="r"/>
              <a:t>5</a:t>
            </a:fld>
            <a:endParaRPr lang="fr-FR" dirty="0">
              <a:solidFill>
                <a:prstClr val="black">
                  <a:tint val="75000"/>
                </a:prstClr>
              </a:solidFill>
            </a:endParaRPr>
          </a:p>
        </p:txBody>
      </p:sp>
    </p:spTree>
    <p:extLst>
      <p:ext uri="{BB962C8B-B14F-4D97-AF65-F5344CB8AC3E}">
        <p14:creationId xmlns:p14="http://schemas.microsoft.com/office/powerpoint/2010/main" val="3015605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800099" y="95250"/>
            <a:ext cx="9420225" cy="480131"/>
          </a:xfrm>
          <a:prstGeom prst="rect">
            <a:avLst/>
          </a:prstGeom>
          <a:noFill/>
          <a:ln w="9525">
            <a:noFill/>
            <a:miter lim="800000"/>
            <a:headEnd/>
            <a:tailEnd/>
          </a:ln>
        </p:spPr>
        <p:txBody>
          <a:bodyPr wrap="square">
            <a:spAutoFit/>
          </a:bodyPr>
          <a:lstStyle>
            <a:defPPr>
              <a:defRPr lang="en-US"/>
            </a:defPPr>
            <a:lvl1pPr marR="0" lvl="0" indent="0" algn="ctr" fontAlgn="auto">
              <a:lnSpc>
                <a:spcPct val="90000"/>
              </a:lnSpc>
              <a:spcBef>
                <a:spcPts val="0"/>
              </a:spcBef>
              <a:spcAft>
                <a:spcPts val="0"/>
              </a:spcAft>
              <a:buClrTx/>
              <a:buSzTx/>
              <a:buFontTx/>
              <a:buNone/>
              <a:tabLst/>
              <a:defRPr kumimoji="0" sz="2800" i="0" u="none" strike="noStrike" kern="0"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r>
              <a:rPr lang="en-US" dirty="0"/>
              <a:t>What is a national (or state) system for BNG/NNL?</a:t>
            </a:r>
          </a:p>
        </p:txBody>
      </p:sp>
      <p:sp>
        <p:nvSpPr>
          <p:cNvPr id="4" name="Rectangle 3">
            <a:extLst>
              <a:ext uri="{FF2B5EF4-FFF2-40B4-BE49-F238E27FC236}">
                <a16:creationId xmlns:a16="http://schemas.microsoft.com/office/drawing/2014/main" id="{78F553EC-4C01-496C-A62B-FA4AB852C67F}"/>
              </a:ext>
            </a:extLst>
          </p:cNvPr>
          <p:cNvSpPr/>
          <p:nvPr/>
        </p:nvSpPr>
        <p:spPr>
          <a:xfrm>
            <a:off x="629642" y="1324204"/>
            <a:ext cx="8245418" cy="4708981"/>
          </a:xfrm>
          <a:prstGeom prst="rect">
            <a:avLst/>
          </a:prstGeom>
        </p:spPr>
        <p:txBody>
          <a:bodyPr wrap="square">
            <a:spAutoFit/>
          </a:bodyPr>
          <a:lstStyle/>
          <a:p>
            <a:pPr>
              <a:spcBef>
                <a:spcPts val="900"/>
              </a:spcBef>
            </a:pPr>
            <a:r>
              <a:rPr lang="en-GB" sz="2000" dirty="0"/>
              <a:t>A national (or state) system for BNG/NNL involves the law, policy, the scientific and technical guidelines, data and advice, and the system of governance that implements the policy effectively (including coordination between agencies and participation of a variety of stakeholders).  A component of capacity building and training is advisable.</a:t>
            </a:r>
          </a:p>
          <a:p>
            <a:pPr>
              <a:spcBef>
                <a:spcPts val="900"/>
              </a:spcBef>
            </a:pPr>
            <a:endParaRPr lang="en-GB" sz="2000" dirty="0"/>
          </a:p>
          <a:p>
            <a:pPr>
              <a:spcBef>
                <a:spcPts val="900"/>
              </a:spcBef>
            </a:pPr>
            <a:r>
              <a:rPr lang="en-GB" sz="2000" dirty="0"/>
              <a:t>A BNG system will need institutions and tools to help developers apply the mitigation hierarchy, concentrate on effective avoidance measures and find and secure for the long term any biodiversity offsets they may need.  </a:t>
            </a:r>
          </a:p>
          <a:p>
            <a:pPr>
              <a:spcBef>
                <a:spcPts val="900"/>
              </a:spcBef>
            </a:pPr>
            <a:endParaRPr lang="en-GB" sz="2000" dirty="0"/>
          </a:p>
          <a:p>
            <a:pPr>
              <a:spcBef>
                <a:spcPts val="900"/>
              </a:spcBef>
            </a:pPr>
            <a:r>
              <a:rPr lang="en-GB" sz="2000" dirty="0"/>
              <a:t>The system can build on suitable elements that may already exist in the country concerned, but where there are gaps, mechanisms will need to be established, and this will take a period of years. </a:t>
            </a:r>
          </a:p>
        </p:txBody>
      </p:sp>
      <p:pic>
        <p:nvPicPr>
          <p:cNvPr id="5" name="Picture 2">
            <a:extLst>
              <a:ext uri="{FF2B5EF4-FFF2-40B4-BE49-F238E27FC236}">
                <a16:creationId xmlns:a16="http://schemas.microsoft.com/office/drawing/2014/main" id="{85A9B9A9-7358-49E5-9D24-9EFEBF809B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248" r="1" b="15218"/>
          <a:stretch/>
        </p:blipFill>
        <p:spPr bwMode="auto">
          <a:xfrm rot="5400000">
            <a:off x="8449739" y="2481837"/>
            <a:ext cx="3797570" cy="201055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1970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grpSp>
        <p:nvGrpSpPr>
          <p:cNvPr id="1136" name="Google Shape;1136;p74"/>
          <p:cNvGrpSpPr/>
          <p:nvPr/>
        </p:nvGrpSpPr>
        <p:grpSpPr>
          <a:xfrm>
            <a:off x="1631527" y="908814"/>
            <a:ext cx="4403643" cy="4103196"/>
            <a:chOff x="21" y="94"/>
            <a:chExt cx="4403643" cy="4103196"/>
          </a:xfrm>
        </p:grpSpPr>
        <p:sp>
          <p:nvSpPr>
            <p:cNvPr id="1137" name="Google Shape;1137;p74"/>
            <p:cNvSpPr/>
            <p:nvPr/>
          </p:nvSpPr>
          <p:spPr>
            <a:xfrm>
              <a:off x="21" y="94"/>
              <a:ext cx="4403159" cy="1314708"/>
            </a:xfrm>
            <a:prstGeom prst="roundRect">
              <a:avLst>
                <a:gd name="adj" fmla="val 10000"/>
              </a:avLst>
            </a:prstGeom>
            <a:solidFill>
              <a:srgbClr val="1E4E79"/>
            </a:solidFill>
            <a:ln w="127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138" name="Google Shape;1138;p74"/>
            <p:cNvSpPr txBox="1"/>
            <p:nvPr/>
          </p:nvSpPr>
          <p:spPr>
            <a:xfrm>
              <a:off x="38527" y="38600"/>
              <a:ext cx="4326147" cy="1237696"/>
            </a:xfrm>
            <a:prstGeom prst="rect">
              <a:avLst/>
            </a:prstGeom>
            <a:noFill/>
            <a:ln>
              <a:noFill/>
            </a:ln>
          </p:spPr>
          <p:txBody>
            <a:bodyPr spcFirstLastPara="1" wrap="square" lIns="91425" tIns="91425" rIns="91425" bIns="91425" anchor="ctr" anchorCtr="0">
              <a:noAutofit/>
            </a:bodyPr>
            <a:lstStyle/>
            <a:p>
              <a:pPr algn="ctr">
                <a:lnSpc>
                  <a:spcPct val="90000"/>
                </a:lnSpc>
              </a:pPr>
              <a:r>
                <a:rPr lang="en-US" sz="2400">
                  <a:solidFill>
                    <a:schemeClr val="lt1"/>
                  </a:solidFill>
                  <a:latin typeface="Arial"/>
                  <a:ea typeface="Arial"/>
                  <a:cs typeface="Arial"/>
                  <a:sym typeface="Arial"/>
                </a:rPr>
                <a:t>National Conservation and Development Planning &amp; Prioritization</a:t>
              </a:r>
              <a:endParaRPr/>
            </a:p>
          </p:txBody>
        </p:sp>
        <p:sp>
          <p:nvSpPr>
            <p:cNvPr id="1139" name="Google Shape;1139;p74"/>
            <p:cNvSpPr/>
            <p:nvPr/>
          </p:nvSpPr>
          <p:spPr>
            <a:xfrm>
              <a:off x="505" y="1394873"/>
              <a:ext cx="2876279" cy="1314708"/>
            </a:xfrm>
            <a:prstGeom prst="roundRect">
              <a:avLst>
                <a:gd name="adj" fmla="val 10000"/>
              </a:avLst>
            </a:prstGeom>
            <a:solidFill>
              <a:srgbClr val="2E75B5"/>
            </a:solidFill>
            <a:ln w="127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140" name="Google Shape;1140;p74"/>
            <p:cNvSpPr txBox="1"/>
            <p:nvPr/>
          </p:nvSpPr>
          <p:spPr>
            <a:xfrm>
              <a:off x="39011" y="1433379"/>
              <a:ext cx="2799267" cy="1237696"/>
            </a:xfrm>
            <a:prstGeom prst="rect">
              <a:avLst/>
            </a:prstGeom>
            <a:noFill/>
            <a:ln>
              <a:noFill/>
            </a:ln>
          </p:spPr>
          <p:txBody>
            <a:bodyPr spcFirstLastPara="1" wrap="square" lIns="76200" tIns="76200" rIns="76200" bIns="76200" anchor="ctr" anchorCtr="0">
              <a:noAutofit/>
            </a:bodyPr>
            <a:lstStyle/>
            <a:p>
              <a:pPr algn="ctr">
                <a:lnSpc>
                  <a:spcPct val="90000"/>
                </a:lnSpc>
              </a:pPr>
              <a:r>
                <a:rPr lang="en-US" sz="2000">
                  <a:solidFill>
                    <a:schemeClr val="lt1"/>
                  </a:solidFill>
                  <a:latin typeface="Arial"/>
                  <a:ea typeface="Arial"/>
                  <a:cs typeface="Arial"/>
                  <a:sym typeface="Arial"/>
                </a:rPr>
                <a:t>Strategic Environmental Assessment - Regional</a:t>
              </a:r>
              <a:endParaRPr/>
            </a:p>
          </p:txBody>
        </p:sp>
        <p:sp>
          <p:nvSpPr>
            <p:cNvPr id="1141" name="Google Shape;1141;p74"/>
            <p:cNvSpPr/>
            <p:nvPr/>
          </p:nvSpPr>
          <p:spPr>
            <a:xfrm>
              <a:off x="505" y="2788582"/>
              <a:ext cx="1408560" cy="1314708"/>
            </a:xfrm>
            <a:prstGeom prst="roundRect">
              <a:avLst>
                <a:gd name="adj" fmla="val 10000"/>
              </a:avLst>
            </a:prstGeom>
            <a:solidFill>
              <a:srgbClr val="599BD5"/>
            </a:solidFill>
            <a:ln w="127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142" name="Google Shape;1142;p74"/>
            <p:cNvSpPr txBox="1"/>
            <p:nvPr/>
          </p:nvSpPr>
          <p:spPr>
            <a:xfrm>
              <a:off x="39011" y="2827088"/>
              <a:ext cx="1331548" cy="1237696"/>
            </a:xfrm>
            <a:prstGeom prst="rect">
              <a:avLst/>
            </a:prstGeom>
            <a:noFill/>
            <a:ln>
              <a:noFill/>
            </a:ln>
          </p:spPr>
          <p:txBody>
            <a:bodyPr spcFirstLastPara="1" wrap="square" lIns="76200" tIns="76200" rIns="76200" bIns="76200" anchor="ctr" anchorCtr="0">
              <a:noAutofit/>
            </a:bodyPr>
            <a:lstStyle/>
            <a:p>
              <a:pPr algn="ctr">
                <a:lnSpc>
                  <a:spcPct val="90000"/>
                </a:lnSpc>
              </a:pPr>
              <a:r>
                <a:rPr lang="en-US" sz="2000">
                  <a:solidFill>
                    <a:schemeClr val="lt1"/>
                  </a:solidFill>
                  <a:latin typeface="Arial"/>
                  <a:ea typeface="Arial"/>
                  <a:cs typeface="Arial"/>
                  <a:sym typeface="Arial"/>
                </a:rPr>
                <a:t>Single Project EIA</a:t>
              </a:r>
              <a:endParaRPr/>
            </a:p>
          </p:txBody>
        </p:sp>
        <p:sp>
          <p:nvSpPr>
            <p:cNvPr id="1143" name="Google Shape;1143;p74"/>
            <p:cNvSpPr/>
            <p:nvPr/>
          </p:nvSpPr>
          <p:spPr>
            <a:xfrm>
              <a:off x="1468225" y="2788582"/>
              <a:ext cx="1408560" cy="1314708"/>
            </a:xfrm>
            <a:prstGeom prst="roundRect">
              <a:avLst>
                <a:gd name="adj" fmla="val 10000"/>
              </a:avLst>
            </a:prstGeom>
            <a:solidFill>
              <a:srgbClr val="599BD5"/>
            </a:solidFill>
            <a:ln w="127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144" name="Google Shape;1144;p74"/>
            <p:cNvSpPr txBox="1"/>
            <p:nvPr/>
          </p:nvSpPr>
          <p:spPr>
            <a:xfrm>
              <a:off x="1506731" y="2827088"/>
              <a:ext cx="1331548" cy="1237696"/>
            </a:xfrm>
            <a:prstGeom prst="rect">
              <a:avLst/>
            </a:prstGeom>
            <a:noFill/>
            <a:ln>
              <a:noFill/>
            </a:ln>
          </p:spPr>
          <p:txBody>
            <a:bodyPr spcFirstLastPara="1" wrap="square" lIns="76200" tIns="76200" rIns="76200" bIns="76200" anchor="ctr" anchorCtr="0">
              <a:noAutofit/>
            </a:bodyPr>
            <a:lstStyle/>
            <a:p>
              <a:pPr algn="ctr">
                <a:lnSpc>
                  <a:spcPct val="90000"/>
                </a:lnSpc>
              </a:pPr>
              <a:r>
                <a:rPr lang="en-US" sz="2000">
                  <a:solidFill>
                    <a:schemeClr val="lt1"/>
                  </a:solidFill>
                  <a:latin typeface="Arial"/>
                  <a:ea typeface="Arial"/>
                  <a:cs typeface="Arial"/>
                  <a:sym typeface="Arial"/>
                </a:rPr>
                <a:t>Single Project EIA</a:t>
              </a:r>
              <a:endParaRPr/>
            </a:p>
          </p:txBody>
        </p:sp>
        <p:sp>
          <p:nvSpPr>
            <p:cNvPr id="1145" name="Google Shape;1145;p74"/>
            <p:cNvSpPr/>
            <p:nvPr/>
          </p:nvSpPr>
          <p:spPr>
            <a:xfrm>
              <a:off x="2995104" y="1394873"/>
              <a:ext cx="1408560" cy="1314708"/>
            </a:xfrm>
            <a:prstGeom prst="roundRect">
              <a:avLst>
                <a:gd name="adj" fmla="val 10000"/>
              </a:avLst>
            </a:prstGeom>
            <a:solidFill>
              <a:srgbClr val="2E75B5"/>
            </a:solidFill>
            <a:ln w="127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146" name="Google Shape;1146;p74"/>
            <p:cNvSpPr txBox="1"/>
            <p:nvPr/>
          </p:nvSpPr>
          <p:spPr>
            <a:xfrm>
              <a:off x="3033610" y="1433379"/>
              <a:ext cx="1331548" cy="1237696"/>
            </a:xfrm>
            <a:prstGeom prst="rect">
              <a:avLst/>
            </a:prstGeom>
            <a:noFill/>
            <a:ln>
              <a:noFill/>
            </a:ln>
          </p:spPr>
          <p:txBody>
            <a:bodyPr spcFirstLastPara="1" wrap="square" lIns="76200" tIns="76200" rIns="76200" bIns="76200" anchor="ctr" anchorCtr="0">
              <a:noAutofit/>
            </a:bodyPr>
            <a:lstStyle/>
            <a:p>
              <a:pPr algn="ctr">
                <a:lnSpc>
                  <a:spcPct val="90000"/>
                </a:lnSpc>
              </a:pPr>
              <a:r>
                <a:rPr lang="en-US" sz="2000">
                  <a:solidFill>
                    <a:schemeClr val="lt1"/>
                  </a:solidFill>
                  <a:latin typeface="Arial"/>
                  <a:ea typeface="Arial"/>
                  <a:cs typeface="Arial"/>
                  <a:sym typeface="Arial"/>
                </a:rPr>
                <a:t>Land Use Planning</a:t>
              </a:r>
              <a:endParaRPr/>
            </a:p>
          </p:txBody>
        </p:sp>
        <p:sp>
          <p:nvSpPr>
            <p:cNvPr id="1147" name="Google Shape;1147;p74"/>
            <p:cNvSpPr/>
            <p:nvPr/>
          </p:nvSpPr>
          <p:spPr>
            <a:xfrm>
              <a:off x="2995104" y="2788582"/>
              <a:ext cx="1408560" cy="1314708"/>
            </a:xfrm>
            <a:prstGeom prst="roundRect">
              <a:avLst>
                <a:gd name="adj" fmla="val 10000"/>
              </a:avLst>
            </a:prstGeom>
            <a:solidFill>
              <a:srgbClr val="599BD5"/>
            </a:solidFill>
            <a:ln w="127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148" name="Google Shape;1148;p74"/>
            <p:cNvSpPr txBox="1"/>
            <p:nvPr/>
          </p:nvSpPr>
          <p:spPr>
            <a:xfrm>
              <a:off x="3033610" y="2827088"/>
              <a:ext cx="1331548" cy="1237696"/>
            </a:xfrm>
            <a:prstGeom prst="rect">
              <a:avLst/>
            </a:prstGeom>
            <a:noFill/>
            <a:ln>
              <a:noFill/>
            </a:ln>
          </p:spPr>
          <p:txBody>
            <a:bodyPr spcFirstLastPara="1" wrap="square" lIns="76200" tIns="76200" rIns="76200" bIns="76200" anchor="ctr" anchorCtr="0">
              <a:noAutofit/>
            </a:bodyPr>
            <a:lstStyle/>
            <a:p>
              <a:pPr algn="ctr">
                <a:lnSpc>
                  <a:spcPct val="90000"/>
                </a:lnSpc>
              </a:pPr>
              <a:r>
                <a:rPr lang="en-US" sz="2000">
                  <a:solidFill>
                    <a:schemeClr val="lt1"/>
                  </a:solidFill>
                  <a:latin typeface="Arial"/>
                  <a:ea typeface="Arial"/>
                  <a:cs typeface="Arial"/>
                  <a:sym typeface="Arial"/>
                </a:rPr>
                <a:t>Single Project EIA</a:t>
              </a:r>
              <a:endParaRPr/>
            </a:p>
          </p:txBody>
        </p:sp>
      </p:grpSp>
      <p:sp>
        <p:nvSpPr>
          <p:cNvPr id="1149" name="Google Shape;1149;p74"/>
          <p:cNvSpPr/>
          <p:nvPr/>
        </p:nvSpPr>
        <p:spPr>
          <a:xfrm>
            <a:off x="1676400" y="3603167"/>
            <a:ext cx="8229600" cy="3276600"/>
          </a:xfrm>
          <a:prstGeom prst="rect">
            <a:avLst/>
          </a:prstGeom>
          <a:noFill/>
          <a:ln>
            <a:noFill/>
          </a:ln>
        </p:spPr>
        <p:txBody>
          <a:bodyPr spcFirstLastPara="1" wrap="square" lIns="91425" tIns="45700" rIns="91425" bIns="45700" anchor="t" anchorCtr="0">
            <a:noAutofit/>
          </a:bodyPr>
          <a:lstStyle/>
          <a:p>
            <a:pPr marL="736600" lvl="2" indent="-254000">
              <a:lnSpc>
                <a:spcPct val="80000"/>
              </a:lnSpc>
              <a:buClr>
                <a:schemeClr val="dk1"/>
              </a:buClr>
              <a:buSzPts val="1800"/>
            </a:pPr>
            <a:endParaRPr>
              <a:solidFill>
                <a:srgbClr val="000000"/>
              </a:solidFill>
              <a:latin typeface="Arial"/>
              <a:ea typeface="Arial"/>
              <a:cs typeface="Arial"/>
              <a:sym typeface="Arial"/>
            </a:endParaRPr>
          </a:p>
        </p:txBody>
      </p:sp>
      <p:sp>
        <p:nvSpPr>
          <p:cNvPr id="1150" name="Google Shape;1150;p74"/>
          <p:cNvSpPr txBox="1"/>
          <p:nvPr/>
        </p:nvSpPr>
        <p:spPr>
          <a:xfrm>
            <a:off x="1219200" y="141550"/>
            <a:ext cx="9144000" cy="480131"/>
          </a:xfrm>
          <a:prstGeom prst="rect">
            <a:avLst/>
          </a:prstGeom>
          <a:noFill/>
          <a:ln>
            <a:noFill/>
          </a:ln>
        </p:spPr>
        <p:txBody>
          <a:bodyPr spcFirstLastPara="1" wrap="square" lIns="91425" tIns="45700" rIns="91425" bIns="45700" anchor="t" anchorCtr="0">
            <a:noAutofit/>
          </a:bodyPr>
          <a:lstStyle/>
          <a:p>
            <a:pPr algn="ctr">
              <a:lnSpc>
                <a:spcPct val="90000"/>
              </a:lnSpc>
              <a:buClr>
                <a:srgbClr val="FFFFFF"/>
              </a:buClr>
            </a:pPr>
            <a:r>
              <a:rPr lang="en-US" sz="2800" dirty="0">
                <a:solidFill>
                  <a:srgbClr val="FFFFFF"/>
                </a:solidFill>
                <a:latin typeface="Arial"/>
                <a:ea typeface="Arial"/>
                <a:cs typeface="Arial"/>
                <a:sym typeface="Arial"/>
              </a:rPr>
              <a:t>Planning context for offsets and compensation</a:t>
            </a:r>
            <a:endParaRPr dirty="0"/>
          </a:p>
        </p:txBody>
      </p:sp>
      <p:sp>
        <p:nvSpPr>
          <p:cNvPr id="1151" name="Google Shape;1151;p74"/>
          <p:cNvSpPr/>
          <p:nvPr/>
        </p:nvSpPr>
        <p:spPr>
          <a:xfrm>
            <a:off x="4270648" y="2712104"/>
            <a:ext cx="457200" cy="284848"/>
          </a:xfrm>
          <a:prstGeom prst="leftRightArrow">
            <a:avLst>
              <a:gd name="adj1" fmla="val 50000"/>
              <a:gd name="adj2" fmla="val 50000"/>
            </a:avLst>
          </a:prstGeom>
          <a:solidFill>
            <a:srgbClr val="222A35"/>
          </a:solidFill>
          <a:ln>
            <a:noFill/>
          </a:ln>
        </p:spPr>
        <p:txBody>
          <a:bodyPr spcFirstLastPara="1" wrap="square" lIns="91425" tIns="45700" rIns="91425" bIns="45700" anchor="t" anchorCtr="0">
            <a:noAutofit/>
          </a:bodyPr>
          <a:lstStyle/>
          <a:p>
            <a:pPr>
              <a:lnSpc>
                <a:spcPct val="105000"/>
              </a:lnSpc>
            </a:pPr>
            <a:endParaRPr>
              <a:solidFill>
                <a:srgbClr val="000000"/>
              </a:solidFill>
              <a:latin typeface="Arial"/>
              <a:ea typeface="Arial"/>
              <a:cs typeface="Arial"/>
              <a:sym typeface="Arial"/>
            </a:endParaRPr>
          </a:p>
        </p:txBody>
      </p:sp>
      <p:grpSp>
        <p:nvGrpSpPr>
          <p:cNvPr id="1152" name="Google Shape;1152;p74"/>
          <p:cNvGrpSpPr/>
          <p:nvPr/>
        </p:nvGrpSpPr>
        <p:grpSpPr>
          <a:xfrm>
            <a:off x="6194426" y="914401"/>
            <a:ext cx="4321175" cy="4098775"/>
            <a:chOff x="0" y="0"/>
            <a:chExt cx="4321175" cy="4098775"/>
          </a:xfrm>
        </p:grpSpPr>
        <p:sp>
          <p:nvSpPr>
            <p:cNvPr id="1153" name="Google Shape;1153;p74"/>
            <p:cNvSpPr/>
            <p:nvPr/>
          </p:nvSpPr>
          <p:spPr>
            <a:xfrm>
              <a:off x="0" y="0"/>
              <a:ext cx="4321175" cy="1320894"/>
            </a:xfrm>
            <a:prstGeom prst="rect">
              <a:avLst/>
            </a:prstGeom>
            <a:solidFill>
              <a:srgbClr val="1E4E79"/>
            </a:solidFill>
            <a:ln w="127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154" name="Google Shape;1154;p74"/>
            <p:cNvSpPr txBox="1"/>
            <p:nvPr/>
          </p:nvSpPr>
          <p:spPr>
            <a:xfrm>
              <a:off x="0" y="0"/>
              <a:ext cx="4321175" cy="1320894"/>
            </a:xfrm>
            <a:prstGeom prst="rect">
              <a:avLst/>
            </a:prstGeom>
            <a:noFill/>
            <a:ln>
              <a:noFill/>
            </a:ln>
          </p:spPr>
          <p:txBody>
            <a:bodyPr spcFirstLastPara="1" wrap="square" lIns="45700" tIns="45700" rIns="45700" bIns="45700" anchor="ctr" anchorCtr="0">
              <a:noAutofit/>
            </a:bodyPr>
            <a:lstStyle/>
            <a:p>
              <a:pPr algn="ctr">
                <a:lnSpc>
                  <a:spcPct val="90000"/>
                </a:lnSpc>
              </a:pPr>
              <a:r>
                <a:rPr lang="en-US">
                  <a:solidFill>
                    <a:schemeClr val="lt1"/>
                  </a:solidFill>
                  <a:latin typeface="Calibri"/>
                  <a:ea typeface="Calibri"/>
                  <a:cs typeface="Calibri"/>
                  <a:sym typeface="Calibri"/>
                </a:rPr>
                <a:t>Policy framework for land-use, impact assessment, mitigation including offsets.</a:t>
              </a:r>
              <a:endParaRPr/>
            </a:p>
            <a:p>
              <a:pPr algn="ctr">
                <a:lnSpc>
                  <a:spcPct val="90000"/>
                </a:lnSpc>
                <a:spcBef>
                  <a:spcPts val="630"/>
                </a:spcBef>
              </a:pPr>
              <a:r>
                <a:rPr lang="en-US" b="1">
                  <a:solidFill>
                    <a:schemeClr val="lt1"/>
                  </a:solidFill>
                  <a:latin typeface="Arial"/>
                  <a:ea typeface="Arial"/>
                  <a:cs typeface="Arial"/>
                  <a:sym typeface="Arial"/>
                </a:rPr>
                <a:t> Align MH incl. offsets with biodiversity conservation goals</a:t>
              </a:r>
              <a:endParaRPr/>
            </a:p>
          </p:txBody>
        </p:sp>
        <p:sp>
          <p:nvSpPr>
            <p:cNvPr id="1155" name="Google Shape;1155;p74"/>
            <p:cNvSpPr/>
            <p:nvPr/>
          </p:nvSpPr>
          <p:spPr>
            <a:xfrm>
              <a:off x="0" y="1388940"/>
              <a:ext cx="4321175" cy="1320894"/>
            </a:xfrm>
            <a:prstGeom prst="rect">
              <a:avLst/>
            </a:prstGeom>
            <a:solidFill>
              <a:srgbClr val="2E75B5"/>
            </a:solidFill>
            <a:ln w="127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156" name="Google Shape;1156;p74"/>
            <p:cNvSpPr txBox="1"/>
            <p:nvPr/>
          </p:nvSpPr>
          <p:spPr>
            <a:xfrm>
              <a:off x="0" y="1388940"/>
              <a:ext cx="4321175" cy="1320894"/>
            </a:xfrm>
            <a:prstGeom prst="rect">
              <a:avLst/>
            </a:prstGeom>
            <a:noFill/>
            <a:ln>
              <a:noFill/>
            </a:ln>
          </p:spPr>
          <p:txBody>
            <a:bodyPr spcFirstLastPara="1" wrap="square" lIns="45700" tIns="45700" rIns="45700" bIns="45700" anchor="ctr" anchorCtr="0">
              <a:noAutofit/>
            </a:bodyPr>
            <a:lstStyle/>
            <a:p>
              <a:pPr algn="ctr">
                <a:lnSpc>
                  <a:spcPct val="90000"/>
                </a:lnSpc>
              </a:pPr>
              <a:r>
                <a:rPr lang="en-US">
                  <a:solidFill>
                    <a:schemeClr val="lt1"/>
                  </a:solidFill>
                  <a:latin typeface="Calibri"/>
                  <a:ea typeface="Calibri"/>
                  <a:cs typeface="Calibri"/>
                  <a:sym typeface="Calibri"/>
                </a:rPr>
                <a:t>Landscape level assessment of suitable areas for development, protection, or restoration (offset site selection).  </a:t>
              </a:r>
              <a:r>
                <a:rPr lang="en-US" b="1">
                  <a:solidFill>
                    <a:schemeClr val="lt1"/>
                  </a:solidFill>
                  <a:latin typeface="Arial"/>
                  <a:ea typeface="Arial"/>
                  <a:cs typeface="Arial"/>
                  <a:sym typeface="Arial"/>
                </a:rPr>
                <a:t>Location of dev projects, aggregated offsets, conservation banks.</a:t>
              </a:r>
              <a:endParaRPr/>
            </a:p>
          </p:txBody>
        </p:sp>
        <p:sp>
          <p:nvSpPr>
            <p:cNvPr id="1157" name="Google Shape;1157;p74"/>
            <p:cNvSpPr/>
            <p:nvPr/>
          </p:nvSpPr>
          <p:spPr>
            <a:xfrm>
              <a:off x="0" y="2777881"/>
              <a:ext cx="4321175" cy="1320894"/>
            </a:xfrm>
            <a:prstGeom prst="rect">
              <a:avLst/>
            </a:prstGeom>
            <a:solidFill>
              <a:srgbClr val="599BD5"/>
            </a:solidFill>
            <a:ln w="127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158" name="Google Shape;1158;p74"/>
            <p:cNvSpPr txBox="1"/>
            <p:nvPr/>
          </p:nvSpPr>
          <p:spPr>
            <a:xfrm>
              <a:off x="0" y="2777881"/>
              <a:ext cx="4321175" cy="1320894"/>
            </a:xfrm>
            <a:prstGeom prst="rect">
              <a:avLst/>
            </a:prstGeom>
            <a:noFill/>
            <a:ln>
              <a:noFill/>
            </a:ln>
          </p:spPr>
          <p:txBody>
            <a:bodyPr spcFirstLastPara="1" wrap="square" lIns="45700" tIns="45700" rIns="45700" bIns="45700" anchor="ctr" anchorCtr="0">
              <a:noAutofit/>
            </a:bodyPr>
            <a:lstStyle/>
            <a:p>
              <a:pPr algn="ctr">
                <a:lnSpc>
                  <a:spcPct val="90000"/>
                </a:lnSpc>
              </a:pPr>
              <a:r>
                <a:rPr lang="en-US">
                  <a:solidFill>
                    <a:schemeClr val="lt1"/>
                  </a:solidFill>
                  <a:latin typeface="Calibri"/>
                  <a:ea typeface="Calibri"/>
                  <a:cs typeface="Calibri"/>
                  <a:sym typeface="Calibri"/>
                </a:rPr>
                <a:t>Project by project  impact assessment and offset planning and design</a:t>
              </a:r>
              <a:endParaRPr/>
            </a:p>
            <a:p>
              <a:pPr algn="ctr">
                <a:lnSpc>
                  <a:spcPct val="90000"/>
                </a:lnSpc>
                <a:spcBef>
                  <a:spcPts val="630"/>
                </a:spcBef>
              </a:pPr>
              <a:r>
                <a:rPr lang="en-US" b="1">
                  <a:solidFill>
                    <a:schemeClr val="lt1"/>
                  </a:solidFill>
                  <a:latin typeface="Arial"/>
                  <a:ea typeface="Arial"/>
                  <a:cs typeface="Arial"/>
                  <a:sym typeface="Arial"/>
                </a:rPr>
                <a:t>Detailed mitigation hierarchy for project and offset design.</a:t>
              </a:r>
              <a:endParaRPr/>
            </a:p>
          </p:txBody>
        </p:sp>
      </p:grpSp>
      <p:sp>
        <p:nvSpPr>
          <p:cNvPr id="1159" name="Google Shape;1159;p74"/>
          <p:cNvSpPr txBox="1"/>
          <p:nvPr/>
        </p:nvSpPr>
        <p:spPr>
          <a:xfrm>
            <a:off x="1968500" y="6528198"/>
            <a:ext cx="1701800" cy="338137"/>
          </a:xfrm>
          <a:prstGeom prst="rect">
            <a:avLst/>
          </a:prstGeom>
          <a:solidFill>
            <a:schemeClr val="lt1"/>
          </a:solidFill>
          <a:ln w="12700" cap="flat" cmpd="sng">
            <a:solidFill>
              <a:schemeClr val="lt1"/>
            </a:solidFill>
            <a:prstDash val="solid"/>
            <a:miter lim="8000"/>
            <a:headEnd type="none" w="sm" len="sm"/>
            <a:tailEnd type="none" w="sm" len="sm"/>
          </a:ln>
        </p:spPr>
        <p:txBody>
          <a:bodyPr spcFirstLastPara="1" wrap="square" lIns="91425" tIns="45700" rIns="91425" bIns="45700" anchor="t" anchorCtr="0">
            <a:noAutofit/>
          </a:bodyPr>
          <a:lstStyle/>
          <a:p>
            <a:pPr algn="ctr"/>
            <a:r>
              <a:rPr lang="en-US" sz="1600" b="1">
                <a:solidFill>
                  <a:srgbClr val="040404"/>
                </a:solidFill>
                <a:latin typeface="Arial"/>
                <a:ea typeface="Arial"/>
                <a:cs typeface="Arial"/>
                <a:sym typeface="Arial"/>
              </a:rPr>
              <a:t>National level</a:t>
            </a:r>
            <a:endParaRPr sz="1600">
              <a:solidFill>
                <a:srgbClr val="000000"/>
              </a:solidFill>
              <a:latin typeface="Arial"/>
              <a:ea typeface="Arial"/>
              <a:cs typeface="Arial"/>
              <a:sym typeface="Arial"/>
            </a:endParaRPr>
          </a:p>
        </p:txBody>
      </p:sp>
      <p:pic>
        <p:nvPicPr>
          <p:cNvPr id="1160" name="Google Shape;1160;p74"/>
          <p:cNvPicPr preferRelativeResize="0"/>
          <p:nvPr/>
        </p:nvPicPr>
        <p:blipFill rotWithShape="1">
          <a:blip r:embed="rId3">
            <a:alphaModFix/>
          </a:blip>
          <a:srcRect/>
          <a:stretch/>
        </p:blipFill>
        <p:spPr>
          <a:xfrm>
            <a:off x="1811339" y="5185173"/>
            <a:ext cx="2078037" cy="1362075"/>
          </a:xfrm>
          <a:prstGeom prst="rect">
            <a:avLst/>
          </a:prstGeom>
          <a:noFill/>
          <a:ln>
            <a:noFill/>
          </a:ln>
        </p:spPr>
      </p:pic>
      <p:pic>
        <p:nvPicPr>
          <p:cNvPr id="1161" name="Google Shape;1161;p74"/>
          <p:cNvPicPr preferRelativeResize="0"/>
          <p:nvPr/>
        </p:nvPicPr>
        <p:blipFill rotWithShape="1">
          <a:blip r:embed="rId4">
            <a:alphaModFix/>
          </a:blip>
          <a:srcRect/>
          <a:stretch/>
        </p:blipFill>
        <p:spPr>
          <a:xfrm>
            <a:off x="4037013" y="5185173"/>
            <a:ext cx="1998662" cy="1362075"/>
          </a:xfrm>
          <a:prstGeom prst="rect">
            <a:avLst/>
          </a:prstGeom>
          <a:noFill/>
          <a:ln>
            <a:noFill/>
          </a:ln>
        </p:spPr>
      </p:pic>
      <p:pic>
        <p:nvPicPr>
          <p:cNvPr id="1162" name="Google Shape;1162;p74"/>
          <p:cNvPicPr preferRelativeResize="0"/>
          <p:nvPr/>
        </p:nvPicPr>
        <p:blipFill rotWithShape="1">
          <a:blip r:embed="rId5">
            <a:alphaModFix/>
          </a:blip>
          <a:srcRect/>
          <a:stretch/>
        </p:blipFill>
        <p:spPr>
          <a:xfrm>
            <a:off x="6194426" y="5232797"/>
            <a:ext cx="2263775" cy="1257300"/>
          </a:xfrm>
          <a:prstGeom prst="rect">
            <a:avLst/>
          </a:prstGeom>
          <a:noFill/>
          <a:ln>
            <a:noFill/>
          </a:ln>
        </p:spPr>
      </p:pic>
      <p:sp>
        <p:nvSpPr>
          <p:cNvPr id="1163" name="Google Shape;1163;p74"/>
          <p:cNvSpPr txBox="1"/>
          <p:nvPr/>
        </p:nvSpPr>
        <p:spPr>
          <a:xfrm>
            <a:off x="4221163" y="6547248"/>
            <a:ext cx="1701800" cy="338137"/>
          </a:xfrm>
          <a:prstGeom prst="rect">
            <a:avLst/>
          </a:prstGeom>
          <a:solidFill>
            <a:schemeClr val="lt1"/>
          </a:solidFill>
          <a:ln w="12700" cap="flat" cmpd="sng">
            <a:solidFill>
              <a:schemeClr val="lt1"/>
            </a:solidFill>
            <a:prstDash val="solid"/>
            <a:miter lim="8000"/>
            <a:headEnd type="none" w="sm" len="sm"/>
            <a:tailEnd type="none" w="sm" len="sm"/>
          </a:ln>
        </p:spPr>
        <p:txBody>
          <a:bodyPr spcFirstLastPara="1" wrap="square" lIns="91425" tIns="45700" rIns="91425" bIns="45700" anchor="t" anchorCtr="0">
            <a:noAutofit/>
          </a:bodyPr>
          <a:lstStyle/>
          <a:p>
            <a:pPr algn="ctr"/>
            <a:r>
              <a:rPr lang="en-US" sz="1600" b="1">
                <a:solidFill>
                  <a:srgbClr val="040404"/>
                </a:solidFill>
                <a:latin typeface="Arial"/>
                <a:ea typeface="Arial"/>
                <a:cs typeface="Arial"/>
                <a:sym typeface="Arial"/>
              </a:rPr>
              <a:t>Regional level</a:t>
            </a:r>
            <a:endParaRPr sz="1600">
              <a:solidFill>
                <a:srgbClr val="000000"/>
              </a:solidFill>
              <a:latin typeface="Arial"/>
              <a:ea typeface="Arial"/>
              <a:cs typeface="Arial"/>
              <a:sym typeface="Arial"/>
            </a:endParaRPr>
          </a:p>
        </p:txBody>
      </p:sp>
      <p:sp>
        <p:nvSpPr>
          <p:cNvPr id="1164" name="Google Shape;1164;p74"/>
          <p:cNvSpPr txBox="1"/>
          <p:nvPr/>
        </p:nvSpPr>
        <p:spPr>
          <a:xfrm>
            <a:off x="6400800" y="6547248"/>
            <a:ext cx="1955800" cy="338137"/>
          </a:xfrm>
          <a:prstGeom prst="rect">
            <a:avLst/>
          </a:prstGeom>
          <a:solidFill>
            <a:schemeClr val="lt1"/>
          </a:solidFill>
          <a:ln w="12700" cap="flat" cmpd="sng">
            <a:solidFill>
              <a:schemeClr val="lt1"/>
            </a:solidFill>
            <a:prstDash val="solid"/>
            <a:miter lim="8000"/>
            <a:headEnd type="none" w="sm" len="sm"/>
            <a:tailEnd type="none" w="sm" len="sm"/>
          </a:ln>
        </p:spPr>
        <p:txBody>
          <a:bodyPr spcFirstLastPara="1" wrap="square" lIns="91425" tIns="45700" rIns="91425" bIns="45700" anchor="t" anchorCtr="0">
            <a:noAutofit/>
          </a:bodyPr>
          <a:lstStyle/>
          <a:p>
            <a:pPr algn="ctr"/>
            <a:r>
              <a:rPr lang="en-US" sz="1600" b="1">
                <a:solidFill>
                  <a:srgbClr val="040404"/>
                </a:solidFill>
                <a:latin typeface="Arial"/>
                <a:ea typeface="Arial"/>
                <a:cs typeface="Arial"/>
                <a:sym typeface="Arial"/>
              </a:rPr>
              <a:t>Landscape level</a:t>
            </a:r>
            <a:endParaRPr sz="1600">
              <a:solidFill>
                <a:srgbClr val="000000"/>
              </a:solidFill>
              <a:latin typeface="Arial"/>
              <a:ea typeface="Arial"/>
              <a:cs typeface="Arial"/>
              <a:sym typeface="Arial"/>
            </a:endParaRPr>
          </a:p>
        </p:txBody>
      </p:sp>
      <p:pic>
        <p:nvPicPr>
          <p:cNvPr id="1165" name="Google Shape;1165;p74"/>
          <p:cNvPicPr preferRelativeResize="0"/>
          <p:nvPr/>
        </p:nvPicPr>
        <p:blipFill rotWithShape="1">
          <a:blip r:embed="rId6">
            <a:alphaModFix/>
          </a:blip>
          <a:srcRect/>
          <a:stretch/>
        </p:blipFill>
        <p:spPr>
          <a:xfrm>
            <a:off x="8642351" y="5232797"/>
            <a:ext cx="1647825" cy="1257300"/>
          </a:xfrm>
          <a:prstGeom prst="rect">
            <a:avLst/>
          </a:prstGeom>
          <a:noFill/>
          <a:ln w="19050" cap="flat" cmpd="sng">
            <a:solidFill>
              <a:schemeClr val="dk1"/>
            </a:solidFill>
            <a:prstDash val="solid"/>
            <a:miter lim="8000"/>
            <a:headEnd type="none" w="sm" len="sm"/>
            <a:tailEnd type="none" w="sm" len="sm"/>
          </a:ln>
        </p:spPr>
      </p:pic>
      <p:sp>
        <p:nvSpPr>
          <p:cNvPr id="1166" name="Google Shape;1166;p74"/>
          <p:cNvSpPr txBox="1"/>
          <p:nvPr/>
        </p:nvSpPr>
        <p:spPr>
          <a:xfrm>
            <a:off x="8882064" y="6542485"/>
            <a:ext cx="1235075" cy="339725"/>
          </a:xfrm>
          <a:prstGeom prst="rect">
            <a:avLst/>
          </a:prstGeom>
          <a:solidFill>
            <a:schemeClr val="lt1"/>
          </a:solidFill>
          <a:ln w="12700" cap="flat" cmpd="sng">
            <a:solidFill>
              <a:schemeClr val="lt1"/>
            </a:solidFill>
            <a:prstDash val="solid"/>
            <a:miter lim="8000"/>
            <a:headEnd type="none" w="sm" len="sm"/>
            <a:tailEnd type="none" w="sm" len="sm"/>
          </a:ln>
        </p:spPr>
        <p:txBody>
          <a:bodyPr spcFirstLastPara="1" wrap="square" lIns="91425" tIns="45700" rIns="91425" bIns="45700" anchor="t" anchorCtr="0">
            <a:noAutofit/>
          </a:bodyPr>
          <a:lstStyle/>
          <a:p>
            <a:pPr algn="ctr"/>
            <a:r>
              <a:rPr lang="en-US" sz="1600" b="1">
                <a:solidFill>
                  <a:srgbClr val="040404"/>
                </a:solidFill>
                <a:latin typeface="Arial"/>
                <a:ea typeface="Arial"/>
                <a:cs typeface="Arial"/>
                <a:sym typeface="Arial"/>
              </a:rPr>
              <a:t>Site level</a:t>
            </a:r>
            <a:endParaRPr sz="1600">
              <a:solidFill>
                <a:srgbClr val="000000"/>
              </a:solidFill>
              <a:latin typeface="Arial"/>
              <a:ea typeface="Arial"/>
              <a:cs typeface="Arial"/>
              <a:sym typeface="Arial"/>
            </a:endParaRPr>
          </a:p>
        </p:txBody>
      </p:sp>
      <p:sp>
        <p:nvSpPr>
          <p:cNvPr id="1167" name="Google Shape;1167;p74"/>
          <p:cNvSpPr/>
          <p:nvPr/>
        </p:nvSpPr>
        <p:spPr>
          <a:xfrm rot="5400000">
            <a:off x="3561552" y="2147024"/>
            <a:ext cx="457200" cy="284848"/>
          </a:xfrm>
          <a:prstGeom prst="leftRightArrow">
            <a:avLst>
              <a:gd name="adj1" fmla="val 50000"/>
              <a:gd name="adj2" fmla="val 50000"/>
            </a:avLst>
          </a:prstGeom>
          <a:solidFill>
            <a:srgbClr val="222A35"/>
          </a:solidFill>
          <a:ln>
            <a:noFill/>
          </a:ln>
        </p:spPr>
        <p:txBody>
          <a:bodyPr spcFirstLastPara="1" wrap="square" lIns="91425" tIns="45700" rIns="91425" bIns="45700" anchor="t" anchorCtr="0">
            <a:noAutofit/>
          </a:bodyPr>
          <a:lstStyle/>
          <a:p>
            <a:pPr>
              <a:lnSpc>
                <a:spcPct val="105000"/>
              </a:lnSpc>
            </a:pPr>
            <a:endParaRPr>
              <a:solidFill>
                <a:srgbClr val="000000"/>
              </a:solidFill>
              <a:latin typeface="Arial"/>
              <a:ea typeface="Arial"/>
              <a:cs typeface="Arial"/>
              <a:sym typeface="Arial"/>
            </a:endParaRPr>
          </a:p>
        </p:txBody>
      </p:sp>
      <p:sp>
        <p:nvSpPr>
          <p:cNvPr id="1168" name="Google Shape;1168;p74"/>
          <p:cNvSpPr/>
          <p:nvPr/>
        </p:nvSpPr>
        <p:spPr>
          <a:xfrm rot="5400000">
            <a:off x="3708752" y="3460743"/>
            <a:ext cx="457200" cy="284848"/>
          </a:xfrm>
          <a:prstGeom prst="leftRightArrow">
            <a:avLst>
              <a:gd name="adj1" fmla="val 50000"/>
              <a:gd name="adj2" fmla="val 50000"/>
            </a:avLst>
          </a:prstGeom>
          <a:solidFill>
            <a:srgbClr val="222A35"/>
          </a:solidFill>
          <a:ln>
            <a:noFill/>
          </a:ln>
        </p:spPr>
        <p:txBody>
          <a:bodyPr spcFirstLastPara="1" wrap="square" lIns="91425" tIns="45700" rIns="91425" bIns="45700" anchor="t" anchorCtr="0">
            <a:noAutofit/>
          </a:bodyPr>
          <a:lstStyle/>
          <a:p>
            <a:pPr>
              <a:lnSpc>
                <a:spcPct val="105000"/>
              </a:lnSpc>
            </a:pPr>
            <a:endParaRPr>
              <a:solidFill>
                <a:srgbClr val="000000"/>
              </a:solidFill>
              <a:latin typeface="Arial"/>
              <a:ea typeface="Arial"/>
              <a:cs typeface="Arial"/>
              <a:sym typeface="Arial"/>
            </a:endParaRPr>
          </a:p>
        </p:txBody>
      </p:sp>
      <p:sp>
        <p:nvSpPr>
          <p:cNvPr id="1169" name="Google Shape;1169;p74"/>
          <p:cNvSpPr txBox="1">
            <a:spLocks noGrp="1"/>
          </p:cNvSpPr>
          <p:nvPr>
            <p:ph type="sldNum" idx="12"/>
          </p:nvPr>
        </p:nvSpPr>
        <p:spPr>
          <a:xfrm>
            <a:off x="7981950" y="6356352"/>
            <a:ext cx="2057400" cy="365125"/>
          </a:xfrm>
          <a:prstGeom prst="rect">
            <a:avLst/>
          </a:prstGeom>
          <a:noFill/>
          <a:ln>
            <a:noFill/>
          </a:ln>
        </p:spPr>
        <p:txBody>
          <a:bodyPr spcFirstLastPara="1" vert="horz" wrap="square" lIns="91425" tIns="45700" rIns="91425" bIns="45700" rtlCol="0" anchor="t" anchorCtr="0">
            <a:noAutofit/>
          </a:bodyPr>
          <a:lstStyle/>
          <a:p>
            <a:pPr algn="l"/>
            <a:fld id="{00000000-1234-1234-1234-123412341234}" type="slidenum">
              <a:rPr lang="en-US" sz="1800">
                <a:solidFill>
                  <a:srgbClr val="888888"/>
                </a:solidFill>
                <a:latin typeface="Calibri"/>
                <a:ea typeface="Calibri"/>
                <a:cs typeface="Calibri"/>
                <a:sym typeface="Calibri"/>
              </a:rPr>
              <a:pPr algn="l"/>
              <a:t>7</a:t>
            </a:fld>
            <a:endParaRPr sz="18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0537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800099" y="95250"/>
            <a:ext cx="9420225" cy="480131"/>
          </a:xfrm>
          <a:prstGeom prst="rect">
            <a:avLst/>
          </a:prstGeom>
          <a:noFill/>
          <a:ln w="9525">
            <a:noFill/>
            <a:miter lim="800000"/>
            <a:headEnd/>
            <a:tailEnd/>
          </a:ln>
        </p:spPr>
        <p:txBody>
          <a:bodyPr wrap="square">
            <a:spAutoFit/>
          </a:bodyPr>
          <a:lstStyle>
            <a:defPPr>
              <a:defRPr lang="en-US"/>
            </a:defPPr>
            <a:lvl1pPr marR="0" lvl="0" indent="0" algn="ctr" fontAlgn="auto">
              <a:lnSpc>
                <a:spcPct val="90000"/>
              </a:lnSpc>
              <a:spcBef>
                <a:spcPts val="0"/>
              </a:spcBef>
              <a:spcAft>
                <a:spcPts val="0"/>
              </a:spcAft>
              <a:buClrTx/>
              <a:buSzTx/>
              <a:buFontTx/>
              <a:buNone/>
              <a:tabLst/>
              <a:defRPr kumimoji="0" sz="2800" i="0" u="none" strike="noStrike" kern="0"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r>
              <a:rPr lang="en-US"/>
              <a:t>Planning a national system for BNG/NNL: introduction</a:t>
            </a:r>
            <a:endParaRPr lang="en-US" dirty="0"/>
          </a:p>
        </p:txBody>
      </p:sp>
      <p:sp>
        <p:nvSpPr>
          <p:cNvPr id="5" name="Rectangle 4"/>
          <p:cNvSpPr/>
          <p:nvPr/>
        </p:nvSpPr>
        <p:spPr>
          <a:xfrm>
            <a:off x="655255" y="1426730"/>
            <a:ext cx="9565069" cy="4539704"/>
          </a:xfrm>
          <a:prstGeom prst="rect">
            <a:avLst/>
          </a:prstGeom>
          <a:solidFill>
            <a:schemeClr val="bg1"/>
          </a:solidFill>
        </p:spPr>
        <p:txBody>
          <a:bodyPr wrap="square">
            <a:spAutoFit/>
          </a:bodyPr>
          <a:lstStyle/>
          <a:p>
            <a:pPr>
              <a:spcAft>
                <a:spcPts val="1800"/>
              </a:spcAft>
            </a:pPr>
            <a:r>
              <a:rPr lang="en-US" sz="2200" b="1"/>
              <a:t>What are the key issues and elements of a national system for ‘Biodiversity Net Gain’, ‘No Net Loss’ or a similar goal?</a:t>
            </a:r>
            <a:endParaRPr lang="en-US" sz="2200"/>
          </a:p>
          <a:p>
            <a:pPr marL="342900" indent="-342900">
              <a:spcAft>
                <a:spcPts val="1800"/>
              </a:spcAft>
              <a:buFont typeface="Wingdings" panose="05000000000000000000" pitchFamily="2" charset="2"/>
              <a:buChar char="Ø"/>
            </a:pPr>
            <a:r>
              <a:rPr lang="en-US" sz="2200" u="sng">
                <a:hlinkClick r:id="rId3"/>
              </a:rPr>
              <a:t>Key issues: principal elements and key stages of planning a system for Biodiversity Net Gain</a:t>
            </a:r>
            <a:endParaRPr lang="en-US" sz="2200" u="sng"/>
          </a:p>
          <a:p>
            <a:pPr marL="342900" indent="-342900">
              <a:spcAft>
                <a:spcPts val="1800"/>
              </a:spcAft>
              <a:buFont typeface="Wingdings" panose="05000000000000000000" pitchFamily="2" charset="2"/>
              <a:buChar char="Ø"/>
            </a:pPr>
            <a:r>
              <a:rPr lang="en-US" sz="2200" u="sng">
                <a:hlinkClick r:id="rId4"/>
              </a:rPr>
              <a:t>Benchmarking performance</a:t>
            </a:r>
            <a:endParaRPr lang="en-US" sz="2200" u="sng"/>
          </a:p>
          <a:p>
            <a:pPr marL="342900" indent="-342900">
              <a:spcAft>
                <a:spcPts val="1800"/>
              </a:spcAft>
              <a:buFont typeface="Wingdings" panose="05000000000000000000" pitchFamily="2" charset="2"/>
              <a:buChar char="Ø"/>
            </a:pPr>
            <a:r>
              <a:rPr lang="en-US" sz="2200" u="sng">
                <a:hlinkClick r:id="rId5"/>
              </a:rPr>
              <a:t>Definitions, examples and further information</a:t>
            </a:r>
            <a:endParaRPr lang="en-US" sz="2200" u="sng"/>
          </a:p>
          <a:p>
            <a:pPr marL="342900" indent="-342900">
              <a:spcAft>
                <a:spcPts val="1800"/>
              </a:spcAft>
              <a:buFont typeface="Wingdings" panose="05000000000000000000" pitchFamily="2" charset="2"/>
              <a:buChar char="Ø"/>
            </a:pPr>
            <a:r>
              <a:rPr lang="en-US" sz="2200" u="sng">
                <a:hlinkClick r:id="rId6"/>
              </a:rPr>
              <a:t>What is needed to make a real shift towards Biodiversity Net Gain?</a:t>
            </a:r>
            <a:endParaRPr lang="en-US" sz="2200" u="sng"/>
          </a:p>
          <a:p>
            <a:pPr marL="342900" indent="-342900">
              <a:spcAft>
                <a:spcPts val="1800"/>
              </a:spcAft>
              <a:buFont typeface="Wingdings" panose="05000000000000000000" pitchFamily="2" charset="2"/>
              <a:buChar char="Ø"/>
            </a:pPr>
            <a:r>
              <a:rPr lang="en-US" sz="2200" u="sng"/>
              <a:t>Roles and responsibilities of different actors.</a:t>
            </a:r>
          </a:p>
          <a:p>
            <a:pPr>
              <a:spcBef>
                <a:spcPts val="600"/>
              </a:spcBef>
            </a:pPr>
            <a:endParaRPr lang="en-GB" dirty="0"/>
          </a:p>
        </p:txBody>
      </p:sp>
      <p:pic>
        <p:nvPicPr>
          <p:cNvPr id="9" name="Picture 8">
            <a:extLst>
              <a:ext uri="{FF2B5EF4-FFF2-40B4-BE49-F238E27FC236}">
                <a16:creationId xmlns:a16="http://schemas.microsoft.com/office/drawing/2014/main" id="{C8A3AA9D-F1CE-4F28-A7F4-4F138A8D956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553" r="-2" b="-2"/>
          <a:stretch/>
        </p:blipFill>
        <p:spPr>
          <a:xfrm>
            <a:off x="9044587" y="2848708"/>
            <a:ext cx="2743201" cy="2850613"/>
          </a:xfrm>
          <a:prstGeom prst="rect">
            <a:avLst/>
          </a:prstGeom>
        </p:spPr>
      </p:pic>
    </p:spTree>
    <p:extLst>
      <p:ext uri="{BB962C8B-B14F-4D97-AF65-F5344CB8AC3E}">
        <p14:creationId xmlns:p14="http://schemas.microsoft.com/office/powerpoint/2010/main" val="813184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800099" y="95250"/>
            <a:ext cx="9420225" cy="480131"/>
          </a:xfrm>
          <a:prstGeom prst="rect">
            <a:avLst/>
          </a:prstGeom>
          <a:noFill/>
          <a:ln w="9525">
            <a:noFill/>
            <a:miter lim="800000"/>
            <a:headEnd/>
            <a:tailEnd/>
          </a:ln>
        </p:spPr>
        <p:txBody>
          <a:bodyPr wrap="square">
            <a:spAutoFit/>
          </a:bodyPr>
          <a:lstStyle>
            <a:defPPr>
              <a:defRPr lang="en-US"/>
            </a:defPPr>
            <a:lvl1pPr marR="0" lvl="0" indent="0" algn="ctr" fontAlgn="auto">
              <a:lnSpc>
                <a:spcPct val="90000"/>
              </a:lnSpc>
              <a:spcBef>
                <a:spcPts val="0"/>
              </a:spcBef>
              <a:spcAft>
                <a:spcPts val="0"/>
              </a:spcAft>
              <a:buClrTx/>
              <a:buSzTx/>
              <a:buFontTx/>
              <a:buNone/>
              <a:tabLst/>
              <a:defRPr kumimoji="0" sz="2800" i="0" u="none" strike="noStrike" kern="0"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r>
              <a:rPr lang="en-US" dirty="0"/>
              <a:t>Planning a national system for BNG/NNL: Key issues</a:t>
            </a:r>
          </a:p>
        </p:txBody>
      </p:sp>
      <p:sp>
        <p:nvSpPr>
          <p:cNvPr id="5" name="Rectangle 4"/>
          <p:cNvSpPr/>
          <p:nvPr/>
        </p:nvSpPr>
        <p:spPr>
          <a:xfrm>
            <a:off x="314893" y="1123614"/>
            <a:ext cx="11560196" cy="4478149"/>
          </a:xfrm>
          <a:prstGeom prst="rect">
            <a:avLst/>
          </a:prstGeom>
          <a:solidFill>
            <a:schemeClr val="bg1"/>
          </a:solidFill>
        </p:spPr>
        <p:txBody>
          <a:bodyPr wrap="square">
            <a:spAutoFit/>
          </a:bodyPr>
          <a:lstStyle/>
          <a:p>
            <a:pPr>
              <a:spcAft>
                <a:spcPts val="1800"/>
              </a:spcAft>
            </a:pPr>
            <a:r>
              <a:rPr lang="en-US" sz="2000" b="1" dirty="0"/>
              <a:t>What are the key issues and elements of a national system for ‘Biodiversity Net Gain’, ‘No Net Loss’ or a similar goal?</a:t>
            </a:r>
            <a:endParaRPr lang="en-US" sz="2000" dirty="0"/>
          </a:p>
          <a:p>
            <a:pPr marL="342900" indent="-342900">
              <a:spcAft>
                <a:spcPts val="1800"/>
              </a:spcAft>
              <a:buFont typeface="Wingdings" panose="05000000000000000000" pitchFamily="2" charset="2"/>
              <a:buChar char="Ø"/>
            </a:pPr>
            <a:r>
              <a:rPr lang="en-US" sz="2000" dirty="0"/>
              <a:t>What is a national (or regional) system for ‘Net Gain of biodiversity’ and why can it help? </a:t>
            </a:r>
          </a:p>
          <a:p>
            <a:pPr marL="342900" indent="-342900">
              <a:spcAft>
                <a:spcPts val="1800"/>
              </a:spcAft>
              <a:buFont typeface="Wingdings" panose="05000000000000000000" pitchFamily="2" charset="2"/>
              <a:buChar char="Ø"/>
            </a:pPr>
            <a:r>
              <a:rPr lang="en-US" sz="2000" dirty="0"/>
              <a:t>How does Biodiversity Net Gain planning relate to sustainable development goals and biodiversity targets?</a:t>
            </a:r>
          </a:p>
          <a:p>
            <a:pPr marL="342900" indent="-342900">
              <a:spcAft>
                <a:spcPts val="1800"/>
              </a:spcAft>
              <a:buFont typeface="Wingdings" panose="05000000000000000000" pitchFamily="2" charset="2"/>
              <a:buChar char="Ø"/>
            </a:pPr>
            <a:r>
              <a:rPr lang="en-US" sz="2000" dirty="0"/>
              <a:t>What are the opportunities and risks in planning for Biodiversity Net Gain?</a:t>
            </a:r>
          </a:p>
          <a:p>
            <a:pPr marL="342900" indent="-342900">
              <a:spcAft>
                <a:spcPts val="1800"/>
              </a:spcAft>
              <a:buFont typeface="Wingdings" panose="05000000000000000000" pitchFamily="2" charset="2"/>
              <a:buChar char="Ø"/>
            </a:pPr>
            <a:r>
              <a:rPr lang="en-US" sz="2000" dirty="0"/>
              <a:t>What are the options for policy goals (e.g. Biodiversity Net Gain, No Net Loss and alternatives)?</a:t>
            </a:r>
          </a:p>
          <a:p>
            <a:pPr marL="342900" indent="-342900">
              <a:spcAft>
                <a:spcPts val="1800"/>
              </a:spcAft>
              <a:buFont typeface="Wingdings" panose="05000000000000000000" pitchFamily="2" charset="2"/>
              <a:buChar char="Ø"/>
            </a:pPr>
            <a:r>
              <a:rPr lang="en-US" sz="2000" dirty="0"/>
              <a:t>What are the principal elements of a system for Biodiversity Net Gain?</a:t>
            </a:r>
          </a:p>
          <a:p>
            <a:pPr marL="342900" indent="-342900">
              <a:spcAft>
                <a:spcPts val="1800"/>
              </a:spcAft>
              <a:buFont typeface="Wingdings" panose="05000000000000000000" pitchFamily="2" charset="2"/>
              <a:buChar char="Ø"/>
            </a:pPr>
            <a:r>
              <a:rPr lang="en-US" sz="2000" dirty="0"/>
              <a:t>Why a ‘roadmap’? What are the key stages of planning for BNG/NNL?</a:t>
            </a:r>
          </a:p>
          <a:p>
            <a:pPr marL="342900" indent="-342900">
              <a:spcAft>
                <a:spcPts val="1800"/>
              </a:spcAft>
              <a:buFont typeface="Wingdings" panose="05000000000000000000" pitchFamily="2" charset="2"/>
              <a:buChar char="Ø"/>
            </a:pPr>
            <a:r>
              <a:rPr lang="en-US" sz="2000" dirty="0"/>
              <a:t>What are some key lessons learned from past experience?</a:t>
            </a:r>
          </a:p>
        </p:txBody>
      </p:sp>
      <p:pic>
        <p:nvPicPr>
          <p:cNvPr id="6" name="Picture 3">
            <a:extLst>
              <a:ext uri="{FF2B5EF4-FFF2-40B4-BE49-F238E27FC236}">
                <a16:creationId xmlns:a16="http://schemas.microsoft.com/office/drawing/2014/main" id="{3BC14D52-51F0-4A70-A872-942F2AE295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7" r="3374" b="2"/>
          <a:stretch/>
        </p:blipFill>
        <p:spPr bwMode="auto">
          <a:xfrm>
            <a:off x="8817055" y="4563690"/>
            <a:ext cx="2856354" cy="151207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1612149"/>
      </p:ext>
    </p:extLst>
  </p:cSld>
  <p:clrMapOvr>
    <a:masterClrMapping/>
  </p:clrMapOvr>
</p:sld>
</file>

<file path=ppt/theme/theme1.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ception personnalisé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3897</TotalTime>
  <Words>3225</Words>
  <Application>Microsoft Office PowerPoint</Application>
  <PresentationFormat>Widescreen</PresentationFormat>
  <Paragraphs>309</Paragraphs>
  <Slides>23</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Calibri</vt:lpstr>
      <vt:lpstr>Calibri Light</vt:lpstr>
      <vt:lpstr>Garamond</vt:lpstr>
      <vt:lpstr>Symbol</vt:lpstr>
      <vt:lpstr>Times New Roman</vt:lpstr>
      <vt:lpstr>Wingdings</vt:lpstr>
      <vt:lpstr>1_Conception personnalisée</vt:lpstr>
      <vt:lpstr>2_Conception personnalisée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COMBO Project – Annual Report 2016</dc:title>
  <dc:creator>Hugo Rainey</dc:creator>
  <cp:lastModifiedBy>Rainey, Hugo</cp:lastModifiedBy>
  <cp:revision>1271</cp:revision>
  <dcterms:created xsi:type="dcterms:W3CDTF">2017-02-28T16:55:13Z</dcterms:created>
  <dcterms:modified xsi:type="dcterms:W3CDTF">2020-02-17T17:39:01Z</dcterms:modified>
</cp:coreProperties>
</file>